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1"/>
  </p:notesMasterIdLst>
  <p:sldIdLst>
    <p:sldId id="256" r:id="rId2"/>
    <p:sldId id="263" r:id="rId3"/>
    <p:sldId id="274" r:id="rId4"/>
    <p:sldId id="280" r:id="rId5"/>
    <p:sldId id="277" r:id="rId6"/>
    <p:sldId id="305" r:id="rId7"/>
    <p:sldId id="275" r:id="rId8"/>
    <p:sldId id="303" r:id="rId9"/>
    <p:sldId id="292" r:id="rId10"/>
    <p:sldId id="294" r:id="rId11"/>
    <p:sldId id="295" r:id="rId12"/>
    <p:sldId id="296" r:id="rId13"/>
    <p:sldId id="297" r:id="rId14"/>
    <p:sldId id="299" r:id="rId15"/>
    <p:sldId id="300" r:id="rId16"/>
    <p:sldId id="301" r:id="rId17"/>
    <p:sldId id="302" r:id="rId18"/>
    <p:sldId id="293" r:id="rId19"/>
    <p:sldId id="271"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3362" autoAdjust="0"/>
  </p:normalViewPr>
  <p:slideViewPr>
    <p:cSldViewPr snapToGrid="0">
      <p:cViewPr varScale="1">
        <p:scale>
          <a:sx n="70" d="100"/>
          <a:sy n="70" d="100"/>
        </p:scale>
        <p:origin x="51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usd-ge\GE-Folder-Redirection\kanderson\Desktop\2020-21%20All%20Fund%20Summary%20at%20U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usd-ge\GE-Folder-Redirection\kanderson\Desktop\2020-21%20All%20Fund%20Summary%20at%20U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explosion val="12"/>
            <c:spPr>
              <a:solidFill>
                <a:schemeClr val="accent1"/>
              </a:solidFill>
              <a:ln w="19050">
                <a:solidFill>
                  <a:schemeClr val="lt1"/>
                </a:solidFill>
              </a:ln>
              <a:effectLst/>
            </c:spPr>
            <c:extLst>
              <c:ext xmlns:c16="http://schemas.microsoft.com/office/drawing/2014/chart" uri="{C3380CC4-5D6E-409C-BE32-E72D297353CC}">
                <c16:uniqueId val="{00000001-F002-41DF-A5D8-B5602A0199FC}"/>
              </c:ext>
            </c:extLst>
          </c:dPt>
          <c:dPt>
            <c:idx val="1"/>
            <c:bubble3D val="0"/>
            <c:explosion val="9"/>
            <c:spPr>
              <a:solidFill>
                <a:schemeClr val="accent2"/>
              </a:solidFill>
              <a:ln w="19050">
                <a:solidFill>
                  <a:schemeClr val="lt1"/>
                </a:solidFill>
              </a:ln>
              <a:effectLst/>
            </c:spPr>
            <c:extLst>
              <c:ext xmlns:c16="http://schemas.microsoft.com/office/drawing/2014/chart" uri="{C3380CC4-5D6E-409C-BE32-E72D297353CC}">
                <c16:uniqueId val="{00000003-F002-41DF-A5D8-B5602A0199F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002-41DF-A5D8-B5602A0199FC}"/>
              </c:ext>
            </c:extLst>
          </c:dPt>
          <c:dPt>
            <c:idx val="3"/>
            <c:bubble3D val="0"/>
            <c:explosion val="5"/>
            <c:spPr>
              <a:solidFill>
                <a:schemeClr val="accent4"/>
              </a:solidFill>
              <a:ln w="19050">
                <a:solidFill>
                  <a:schemeClr val="lt1"/>
                </a:solidFill>
              </a:ln>
              <a:effectLst/>
            </c:spPr>
            <c:extLst>
              <c:ext xmlns:c16="http://schemas.microsoft.com/office/drawing/2014/chart" uri="{C3380CC4-5D6E-409C-BE32-E72D297353CC}">
                <c16:uniqueId val="{00000007-F002-41DF-A5D8-B5602A0199FC}"/>
              </c:ext>
            </c:extLst>
          </c:dPt>
          <c:dLbls>
            <c:dLbl>
              <c:idx val="0"/>
              <c:layout>
                <c:manualLayout>
                  <c:x val="0.12139604745001509"/>
                  <c:y val="-0.58696572748438325"/>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13847643222811745"/>
                      <c:h val="8.1042678071971325E-2"/>
                    </c:manualLayout>
                  </c15:layout>
                </c:ext>
                <c:ext xmlns:c16="http://schemas.microsoft.com/office/drawing/2014/chart" uri="{C3380CC4-5D6E-409C-BE32-E72D297353CC}">
                  <c16:uniqueId val="{00000001-F002-41DF-A5D8-B5602A0199FC}"/>
                </c:ext>
              </c:extLst>
            </c:dLbl>
            <c:dLbl>
              <c:idx val="1"/>
              <c:layout>
                <c:manualLayout>
                  <c:x val="-5.2356955380577441E-2"/>
                  <c:y val="2.6654815112967111E-3"/>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F002-41DF-A5D8-B5602A0199FC}"/>
                </c:ext>
              </c:extLst>
            </c:dLbl>
            <c:dLbl>
              <c:idx val="2"/>
              <c:layout>
                <c:manualLayout>
                  <c:x val="-6.9321959755030624E-2"/>
                  <c:y val="-3.5783306639385719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002-41DF-A5D8-B5602A0199FC}"/>
                </c:ext>
              </c:extLst>
            </c:dLbl>
            <c:dLbl>
              <c:idx val="3"/>
              <c:layout>
                <c:manualLayout>
                  <c:x val="1.0265529308836344E-2"/>
                  <c:y val="-1.0277868621054956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F002-41DF-A5D8-B5602A0199FC}"/>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Sheet1!$B$4:$B$7</c:f>
              <c:strCache>
                <c:ptCount val="4"/>
                <c:pt idx="0">
                  <c:v>LCFF Sources</c:v>
                </c:pt>
                <c:pt idx="1">
                  <c:v>Federal Revenue</c:v>
                </c:pt>
                <c:pt idx="2">
                  <c:v>State Revenue</c:v>
                </c:pt>
                <c:pt idx="3">
                  <c:v>Local Revenue</c:v>
                </c:pt>
              </c:strCache>
            </c:strRef>
          </c:cat>
          <c:val>
            <c:numRef>
              <c:f>Sheet1!$D$4:$D$7</c:f>
              <c:numCache>
                <c:formatCode>_("$"* #,##0_);_("$"* \(#,##0\);_("$"* "-"??_);_(@_)</c:formatCode>
                <c:ptCount val="4"/>
                <c:pt idx="0">
                  <c:v>8933390.6500000004</c:v>
                </c:pt>
                <c:pt idx="1">
                  <c:v>442144.55</c:v>
                </c:pt>
                <c:pt idx="2">
                  <c:v>1247899.17</c:v>
                </c:pt>
                <c:pt idx="3">
                  <c:v>311219.57</c:v>
                </c:pt>
              </c:numCache>
            </c:numRef>
          </c:val>
          <c:extLst>
            <c:ext xmlns:c16="http://schemas.microsoft.com/office/drawing/2014/chart" uri="{C3380CC4-5D6E-409C-BE32-E72D297353CC}">
              <c16:uniqueId val="{00000008-F002-41DF-A5D8-B5602A0199F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7.7246500437445326E-2"/>
          <c:y val="0.90459666982521758"/>
          <c:w val="0.8455069991251094"/>
          <c:h val="7.4104075648690856E-2"/>
        </c:manualLayout>
      </c:layout>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11707719396887"/>
          <c:y val="2.3148148148148147E-2"/>
          <c:w val="0.59169864574279163"/>
          <c:h val="0.64784751266800844"/>
        </c:manualLayout>
      </c:layout>
      <c:pieChart>
        <c:varyColors val="1"/>
        <c:ser>
          <c:idx val="0"/>
          <c:order val="0"/>
          <c:tx>
            <c:strRef>
              <c:f>Sheet1!$D$21</c:f>
              <c:strCache>
                <c:ptCount val="1"/>
                <c:pt idx="0">
                  <c:v>Total Amount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529-46CA-BAED-ED5BAE89EBD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529-46CA-BAED-ED5BAE89EBD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529-46CA-BAED-ED5BAE89EBD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529-46CA-BAED-ED5BAE89EBD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529-46CA-BAED-ED5BAE89EBD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529-46CA-BAED-ED5BAE89EBD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529-46CA-BAED-ED5BAE89EBD0}"/>
              </c:ext>
            </c:extLst>
          </c:dPt>
          <c:dLbls>
            <c:dLbl>
              <c:idx val="0"/>
              <c:layout>
                <c:manualLayout>
                  <c:x val="1.7323352332437734E-2"/>
                  <c:y val="-5.3464202391367746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1529-46CA-BAED-ED5BAE89EBD0}"/>
                </c:ext>
              </c:extLst>
            </c:dLbl>
            <c:dLbl>
              <c:idx val="1"/>
              <c:layout>
                <c:manualLayout>
                  <c:x val="5.538709688401329E-2"/>
                  <c:y val="-3.2192210408317046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1529-46CA-BAED-ED5BAE89EBD0}"/>
                </c:ext>
              </c:extLst>
            </c:dLbl>
            <c:dLbl>
              <c:idx val="2"/>
              <c:layout>
                <c:manualLayout>
                  <c:x val="-6.7028394409381992E-2"/>
                  <c:y val="-2.8401960336170946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1529-46CA-BAED-ED5BAE89EBD0}"/>
                </c:ext>
              </c:extLst>
            </c:dLbl>
            <c:dLbl>
              <c:idx val="3"/>
              <c:layout>
                <c:manualLayout>
                  <c:x val="1.4881760288894825E-3"/>
                  <c:y val="1.1379774621372263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1529-46CA-BAED-ED5BAE89EBD0}"/>
                </c:ext>
              </c:extLst>
            </c:dLbl>
            <c:dLbl>
              <c:idx val="4"/>
              <c:layout>
                <c:manualLayout>
                  <c:x val="1.4302114337000603E-3"/>
                  <c:y val="1.3867960007760988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1529-46CA-BAED-ED5BAE89EBD0}"/>
                </c:ext>
              </c:extLst>
            </c:dLbl>
            <c:dLbl>
              <c:idx val="6"/>
              <c:layout>
                <c:manualLayout>
                  <c:x val="3.2948174377611084E-3"/>
                  <c:y val="3.0410834062408864E-2"/>
                </c:manualLayout>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1529-46CA-BAED-ED5BAE89EBD0}"/>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(Sheet1!$B$22:$B$27,Sheet1!$B$32)</c:f>
              <c:strCache>
                <c:ptCount val="7"/>
                <c:pt idx="0">
                  <c:v>Certificated Salaries</c:v>
                </c:pt>
                <c:pt idx="1">
                  <c:v>Classified Salaries</c:v>
                </c:pt>
                <c:pt idx="2">
                  <c:v>Employee Benefits</c:v>
                </c:pt>
                <c:pt idx="3">
                  <c:v>Books and Supplies</c:v>
                </c:pt>
                <c:pt idx="4">
                  <c:v>Services and Other Op Ex</c:v>
                </c:pt>
                <c:pt idx="5">
                  <c:v>Capital Outlay</c:v>
                </c:pt>
                <c:pt idx="6">
                  <c:v>Transfers Out &amp; Other</c:v>
                </c:pt>
              </c:strCache>
            </c:strRef>
          </c:cat>
          <c:val>
            <c:numRef>
              <c:f>(Sheet1!$D$22:$D$27,Sheet1!$D$32)</c:f>
              <c:numCache>
                <c:formatCode>_("$"* #,##0_);_("$"* \(#,##0\);_("$"* "-"??_);_(@_)</c:formatCode>
                <c:ptCount val="7"/>
                <c:pt idx="0">
                  <c:v>4632447.9800000004</c:v>
                </c:pt>
                <c:pt idx="1">
                  <c:v>1223245.6599999999</c:v>
                </c:pt>
                <c:pt idx="2">
                  <c:v>2336252.7200000002</c:v>
                </c:pt>
                <c:pt idx="3">
                  <c:v>546709.80000000005</c:v>
                </c:pt>
                <c:pt idx="4">
                  <c:v>865305.68</c:v>
                </c:pt>
                <c:pt idx="5">
                  <c:v>28231.24</c:v>
                </c:pt>
                <c:pt idx="6">
                  <c:v>3279942</c:v>
                </c:pt>
              </c:numCache>
            </c:numRef>
          </c:val>
          <c:extLst>
            <c:ext xmlns:c16="http://schemas.microsoft.com/office/drawing/2014/chart" uri="{C3380CC4-5D6E-409C-BE32-E72D297353CC}">
              <c16:uniqueId val="{0000000E-1529-46CA-BAED-ED5BAE89EBD0}"/>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3227074465063839E-2"/>
          <c:y val="0.75277808495616916"/>
          <c:w val="0.93226120403588608"/>
          <c:h val="0.2058792428681206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35" tIns="45717" rIns="91435" bIns="45717"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35" tIns="45717" rIns="91435" bIns="45717" rtlCol="0"/>
          <a:lstStyle>
            <a:lvl1pPr algn="r">
              <a:defRPr sz="1200"/>
            </a:lvl1pPr>
          </a:lstStyle>
          <a:p>
            <a:fld id="{78646213-5494-418C-AD97-90BCB2247D7D}" type="datetimeFigureOut">
              <a:rPr lang="en-US" smtClean="0"/>
              <a:t>9/14/2021</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1435" tIns="45717" rIns="91435" bIns="45717" rtlCol="0" anchor="ctr"/>
          <a:lstStyle/>
          <a:p>
            <a:endParaRPr lang="en-US"/>
          </a:p>
        </p:txBody>
      </p:sp>
      <p:sp>
        <p:nvSpPr>
          <p:cNvPr id="5" name="Notes Placeholder 4"/>
          <p:cNvSpPr>
            <a:spLocks noGrp="1"/>
          </p:cNvSpPr>
          <p:nvPr>
            <p:ph type="body" sz="quarter" idx="3"/>
          </p:nvPr>
        </p:nvSpPr>
        <p:spPr>
          <a:xfrm>
            <a:off x="695326" y="4445001"/>
            <a:ext cx="5559425" cy="3636963"/>
          </a:xfrm>
          <a:prstGeom prst="rect">
            <a:avLst/>
          </a:prstGeom>
        </p:spPr>
        <p:txBody>
          <a:bodyPr vert="horz" lIns="91435" tIns="45717" rIns="91435" bIns="45717"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3550"/>
          </a:xfrm>
          <a:prstGeom prst="rect">
            <a:avLst/>
          </a:prstGeom>
        </p:spPr>
        <p:txBody>
          <a:bodyPr vert="horz" lIns="91435" tIns="45717" rIns="91435" bIns="45717"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35" tIns="45717" rIns="91435" bIns="45717" rtlCol="0" anchor="b"/>
          <a:lstStyle>
            <a:lvl1pPr algn="r">
              <a:defRPr sz="1200"/>
            </a:lvl1pPr>
          </a:lstStyle>
          <a:p>
            <a:fld id="{774CA27B-0FD6-48D5-9420-B844186707C3}" type="slidenum">
              <a:rPr lang="en-US" smtClean="0"/>
              <a:t>‹#›</a:t>
            </a:fld>
            <a:endParaRPr lang="en-US"/>
          </a:p>
        </p:txBody>
      </p:sp>
    </p:spTree>
    <p:extLst>
      <p:ext uri="{BB962C8B-B14F-4D97-AF65-F5344CB8AC3E}">
        <p14:creationId xmlns:p14="http://schemas.microsoft.com/office/powerpoint/2010/main" val="2231786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4CA27B-0FD6-48D5-9420-B844186707C3}" type="slidenum">
              <a:rPr lang="en-US" smtClean="0"/>
              <a:t>4</a:t>
            </a:fld>
            <a:endParaRPr lang="en-US"/>
          </a:p>
        </p:txBody>
      </p:sp>
    </p:spTree>
    <p:extLst>
      <p:ext uri="{BB962C8B-B14F-4D97-AF65-F5344CB8AC3E}">
        <p14:creationId xmlns:p14="http://schemas.microsoft.com/office/powerpoint/2010/main" val="3633645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4CA27B-0FD6-48D5-9420-B844186707C3}" type="slidenum">
              <a:rPr lang="en-US" smtClean="0"/>
              <a:t>5</a:t>
            </a:fld>
            <a:endParaRPr lang="en-US"/>
          </a:p>
        </p:txBody>
      </p:sp>
    </p:spTree>
    <p:extLst>
      <p:ext uri="{BB962C8B-B14F-4D97-AF65-F5344CB8AC3E}">
        <p14:creationId xmlns:p14="http://schemas.microsoft.com/office/powerpoint/2010/main" val="3640461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20A942C-9178-4A5B-97F8-F7F18C687B44}" type="datetime1">
              <a:rPr lang="en-US" smtClean="0"/>
              <a:t>9/14/2021</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5269A5A3-1CD7-43A0-AE5F-EC136563A721}" type="slidenum">
              <a:rPr lang="en-US" smtClean="0"/>
              <a:t>‹#›</a:t>
            </a:fld>
            <a:endParaRPr lang="en-US"/>
          </a:p>
        </p:txBody>
      </p:sp>
    </p:spTree>
    <p:extLst>
      <p:ext uri="{BB962C8B-B14F-4D97-AF65-F5344CB8AC3E}">
        <p14:creationId xmlns:p14="http://schemas.microsoft.com/office/powerpoint/2010/main" val="3398240763"/>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5E0B76-100A-4624-996E-40FB445B5D5E}" type="datetime1">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A5A3-1CD7-43A0-AE5F-EC136563A721}" type="slidenum">
              <a:rPr lang="en-US" smtClean="0"/>
              <a:t>‹#›</a:t>
            </a:fld>
            <a:endParaRPr lang="en-US"/>
          </a:p>
        </p:txBody>
      </p:sp>
    </p:spTree>
    <p:extLst>
      <p:ext uri="{BB962C8B-B14F-4D97-AF65-F5344CB8AC3E}">
        <p14:creationId xmlns:p14="http://schemas.microsoft.com/office/powerpoint/2010/main" val="2782525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AF81D02-E163-417F-B17A-CC888260A168}" type="datetime1">
              <a:rPr lang="en-US" smtClean="0"/>
              <a:t>9/14/2021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5269A5A3-1CD7-43A0-AE5F-EC136563A721}" type="slidenum">
              <a:rPr lang="en-US" smtClean="0"/>
              <a:t>‹#›</a:t>
            </a:fld>
            <a:endParaRPr lang="en-US"/>
          </a:p>
        </p:txBody>
      </p:sp>
    </p:spTree>
    <p:extLst>
      <p:ext uri="{BB962C8B-B14F-4D97-AF65-F5344CB8AC3E}">
        <p14:creationId xmlns:p14="http://schemas.microsoft.com/office/powerpoint/2010/main" val="394961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207F6D-A893-48A6-AA7F-6CA0CF7AA3A2}" type="datetime1">
              <a:rPr lang="en-US" smtClean="0"/>
              <a:t>9/14/2021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5269A5A3-1CD7-43A0-AE5F-EC136563A721}" type="slidenum">
              <a:rPr lang="en-US" smtClean="0"/>
              <a:t>‹#›</a:t>
            </a:fld>
            <a:endParaRPr lang="en-US"/>
          </a:p>
        </p:txBody>
      </p:sp>
    </p:spTree>
    <p:extLst>
      <p:ext uri="{BB962C8B-B14F-4D97-AF65-F5344CB8AC3E}">
        <p14:creationId xmlns:p14="http://schemas.microsoft.com/office/powerpoint/2010/main" val="2823271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CA301BF-2D76-4B0F-9925-2B872C4BA621}" type="datetime1">
              <a:rPr lang="en-US" smtClean="0"/>
              <a:t>9/14/2021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269A5A3-1CD7-43A0-AE5F-EC136563A721}" type="slidenum">
              <a:rPr lang="en-US" smtClean="0"/>
              <a:t>‹#›</a:t>
            </a:fld>
            <a:endParaRPr lang="en-US"/>
          </a:p>
        </p:txBody>
      </p:sp>
    </p:spTree>
    <p:extLst>
      <p:ext uri="{BB962C8B-B14F-4D97-AF65-F5344CB8AC3E}">
        <p14:creationId xmlns:p14="http://schemas.microsoft.com/office/powerpoint/2010/main" val="332297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6EFC06-9D4F-4644-A304-33CABA5DE497}" type="datetime1">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A5A3-1CD7-43A0-AE5F-EC136563A721}" type="slidenum">
              <a:rPr lang="en-US" smtClean="0"/>
              <a:t>‹#›</a:t>
            </a:fld>
            <a:endParaRPr lang="en-US"/>
          </a:p>
        </p:txBody>
      </p:sp>
    </p:spTree>
    <p:extLst>
      <p:ext uri="{BB962C8B-B14F-4D97-AF65-F5344CB8AC3E}">
        <p14:creationId xmlns:p14="http://schemas.microsoft.com/office/powerpoint/2010/main" val="111336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75E843-B69C-4DF1-B4E1-77A0EC1AA091}" type="datetime1">
              <a:rPr lang="en-US" smtClean="0"/>
              <a:t>9/14/2021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9A5A3-1CD7-43A0-AE5F-EC136563A721}" type="slidenum">
              <a:rPr lang="en-US" smtClean="0"/>
              <a:t>‹#›</a:t>
            </a:fld>
            <a:endParaRPr lang="en-US"/>
          </a:p>
        </p:txBody>
      </p:sp>
    </p:spTree>
    <p:extLst>
      <p:ext uri="{BB962C8B-B14F-4D97-AF65-F5344CB8AC3E}">
        <p14:creationId xmlns:p14="http://schemas.microsoft.com/office/powerpoint/2010/main" val="2236281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6F3418-EF57-4F78-AD8B-4CF95DBB7DF3}" type="datetime1">
              <a:rPr lang="en-US" smtClean="0"/>
              <a:t>9/14/2021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9A5A3-1CD7-43A0-AE5F-EC136563A721}"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20455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4F45B-0922-4D26-B74B-E5B5A793D0CD}" type="datetime1">
              <a:rPr lang="en-US" smtClean="0"/>
              <a:t>9/14/2021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9A5A3-1CD7-43A0-AE5F-EC136563A721}" type="slidenum">
              <a:rPr lang="en-US" smtClean="0"/>
              <a:t>‹#›</a:t>
            </a:fld>
            <a:endParaRPr lang="en-US"/>
          </a:p>
        </p:txBody>
      </p:sp>
    </p:spTree>
    <p:extLst>
      <p:ext uri="{BB962C8B-B14F-4D97-AF65-F5344CB8AC3E}">
        <p14:creationId xmlns:p14="http://schemas.microsoft.com/office/powerpoint/2010/main" val="1629403535"/>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AE6E160-8D1E-4977-9A16-BB00AC8F601D}" type="datetime1">
              <a:rPr lang="en-US" smtClean="0"/>
              <a:t>9/14/2021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269A5A3-1CD7-43A0-AE5F-EC136563A721}" type="slidenum">
              <a:rPr lang="en-US" smtClean="0"/>
              <a:t>‹#›</a:t>
            </a:fld>
            <a:endParaRPr lang="en-US"/>
          </a:p>
        </p:txBody>
      </p:sp>
    </p:spTree>
    <p:extLst>
      <p:ext uri="{BB962C8B-B14F-4D97-AF65-F5344CB8AC3E}">
        <p14:creationId xmlns:p14="http://schemas.microsoft.com/office/powerpoint/2010/main" val="3104342454"/>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53B7BC4-C7C5-4D5D-9463-521701BAEB1F}" type="datetime1">
              <a:rPr lang="en-US" smtClean="0"/>
              <a:t>9/14/2021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A5A3-1CD7-43A0-AE5F-EC136563A721}" type="slidenum">
              <a:rPr lang="en-US" smtClean="0"/>
              <a:t>‹#›</a:t>
            </a:fld>
            <a:endParaRPr lang="en-US"/>
          </a:p>
        </p:txBody>
      </p:sp>
    </p:spTree>
    <p:extLst>
      <p:ext uri="{BB962C8B-B14F-4D97-AF65-F5344CB8AC3E}">
        <p14:creationId xmlns:p14="http://schemas.microsoft.com/office/powerpoint/2010/main" val="10001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A2B6ACA-CDE1-40AD-BEA9-FE7903827B1D}" type="datetime1">
              <a:rPr lang="en-US" smtClean="0"/>
              <a:t>9/14/2021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5269A5A3-1CD7-43A0-AE5F-EC136563A721}"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5372459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42842" y="2566699"/>
            <a:ext cx="5165938" cy="2511846"/>
          </a:xfrm>
        </p:spPr>
        <p:txBody>
          <a:bodyPr>
            <a:normAutofit/>
          </a:bodyPr>
          <a:lstStyle/>
          <a:p>
            <a:r>
              <a:rPr lang="en-US" sz="2400" dirty="0" smtClean="0"/>
              <a:t>2020-21 Unaudited Actuals</a:t>
            </a:r>
          </a:p>
          <a:p>
            <a:r>
              <a:rPr lang="en-US" dirty="0" smtClean="0"/>
              <a:t>Presented to the Board of Trustees on</a:t>
            </a:r>
          </a:p>
          <a:p>
            <a:r>
              <a:rPr lang="en-US" sz="2800" dirty="0" smtClean="0"/>
              <a:t>September 14, 2021</a:t>
            </a:r>
            <a:endParaRPr lang="en-US" sz="2800" dirty="0"/>
          </a:p>
        </p:txBody>
      </p:sp>
      <p:pic>
        <p:nvPicPr>
          <p:cNvPr id="6" name="Picture 5"/>
          <p:cNvPicPr>
            <a:picLocks noChangeAspect="1"/>
          </p:cNvPicPr>
          <p:nvPr/>
        </p:nvPicPr>
        <p:blipFill>
          <a:blip r:embed="rId2"/>
          <a:stretch>
            <a:fillRect/>
          </a:stretch>
        </p:blipFill>
        <p:spPr>
          <a:xfrm>
            <a:off x="1562100" y="1500275"/>
            <a:ext cx="4747187" cy="3826328"/>
          </a:xfrm>
          <a:prstGeom prst="rect">
            <a:avLst/>
          </a:prstGeom>
          <a:ln w="3175">
            <a:solidFill>
              <a:srgbClr val="002060"/>
            </a:solidFill>
          </a:ln>
        </p:spPr>
      </p:pic>
      <p:sp>
        <p:nvSpPr>
          <p:cNvPr id="2" name="Slide Number Placeholder 1"/>
          <p:cNvSpPr>
            <a:spLocks noGrp="1"/>
          </p:cNvSpPr>
          <p:nvPr>
            <p:ph type="sldNum" sz="quarter" idx="12"/>
          </p:nvPr>
        </p:nvSpPr>
        <p:spPr/>
        <p:txBody>
          <a:bodyPr/>
          <a:lstStyle/>
          <a:p>
            <a:fld id="{5269A5A3-1CD7-43A0-AE5F-EC136563A721}" type="slidenum">
              <a:rPr lang="en-US" smtClean="0"/>
              <a:t>1</a:t>
            </a:fld>
            <a:endParaRPr lang="en-US"/>
          </a:p>
        </p:txBody>
      </p:sp>
    </p:spTree>
    <p:extLst>
      <p:ext uri="{BB962C8B-B14F-4D97-AF65-F5344CB8AC3E}">
        <p14:creationId xmlns:p14="http://schemas.microsoft.com/office/powerpoint/2010/main" val="3401648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10</a:t>
            </a:fld>
            <a:endParaRPr lang="en-US"/>
          </a:p>
        </p:txBody>
      </p:sp>
      <p:sp>
        <p:nvSpPr>
          <p:cNvPr id="3" name="Title 2"/>
          <p:cNvSpPr>
            <a:spLocks noGrp="1"/>
          </p:cNvSpPr>
          <p:nvPr>
            <p:ph type="title"/>
          </p:nvPr>
        </p:nvSpPr>
        <p:spPr>
          <a:xfrm>
            <a:off x="575894" y="727787"/>
            <a:ext cx="11029616" cy="1014132"/>
          </a:xfrm>
        </p:spPr>
        <p:txBody>
          <a:bodyPr>
            <a:normAutofit/>
          </a:bodyPr>
          <a:lstStyle/>
          <a:p>
            <a:pPr algn="ctr"/>
            <a:r>
              <a:rPr lang="en-US" sz="3600" dirty="0" smtClean="0"/>
              <a:t>Fund 13: Cafeteria</a:t>
            </a:r>
            <a:endParaRPr lang="en-US" dirty="0"/>
          </a:p>
        </p:txBody>
      </p:sp>
      <p:sp>
        <p:nvSpPr>
          <p:cNvPr id="5" name="Rectangle 4"/>
          <p:cNvSpPr/>
          <p:nvPr/>
        </p:nvSpPr>
        <p:spPr>
          <a:xfrm>
            <a:off x="320230" y="1949599"/>
            <a:ext cx="5575323" cy="4708981"/>
          </a:xfrm>
          <a:prstGeom prst="rect">
            <a:avLst/>
          </a:prstGeom>
        </p:spPr>
        <p:txBody>
          <a:bodyPr wrap="square">
            <a:spAutoFit/>
          </a:bodyPr>
          <a:lstStyle/>
          <a:p>
            <a:r>
              <a:rPr lang="en-US" sz="1500" dirty="0"/>
              <a:t>The Cafeteria Special Revenue Fund is used to account separately for federal, state and local resources</a:t>
            </a:r>
          </a:p>
          <a:p>
            <a:r>
              <a:rPr lang="en-US" sz="1500" dirty="0"/>
              <a:t>used to operate the food service program. The principal revenues in this fund are from Child Nutrition</a:t>
            </a:r>
          </a:p>
          <a:p>
            <a:r>
              <a:rPr lang="en-US" sz="1500" dirty="0"/>
              <a:t>Program reimbursements (Federal and State), food service sales, and interest earned on the fund</a:t>
            </a:r>
            <a:r>
              <a:rPr lang="en-US" sz="1500" dirty="0" smtClean="0"/>
              <a:t>.</a:t>
            </a:r>
          </a:p>
          <a:p>
            <a:endParaRPr lang="en-US" sz="1500" dirty="0" smtClean="0">
              <a:latin typeface="Arial" panose="020B0604020202020204" pitchFamily="34" charset="0"/>
              <a:cs typeface="Arial" panose="020B0604020202020204" pitchFamily="34" charset="0"/>
            </a:endParaRPr>
          </a:p>
          <a:p>
            <a:r>
              <a:rPr lang="en-US" sz="1500" dirty="0"/>
              <a:t>Expenditures can be for salary and benefits for staff running the </a:t>
            </a:r>
            <a:r>
              <a:rPr lang="en-US" sz="1500" dirty="0" smtClean="0"/>
              <a:t>Cafeteria program</a:t>
            </a:r>
            <a:r>
              <a:rPr lang="en-US" sz="1500" dirty="0"/>
              <a:t>, administrative costs charged, </a:t>
            </a:r>
            <a:r>
              <a:rPr lang="en-US" sz="1500" dirty="0" smtClean="0"/>
              <a:t>cafeteria activities </a:t>
            </a:r>
            <a:r>
              <a:rPr lang="en-US" sz="1500" dirty="0"/>
              <a:t>such </a:t>
            </a:r>
            <a:r>
              <a:rPr lang="en-US" sz="1500" dirty="0" smtClean="0"/>
              <a:t>as food, </a:t>
            </a:r>
            <a:r>
              <a:rPr lang="en-US" sz="1500" dirty="0"/>
              <a:t>materials and supplies, facilities and or repair. </a:t>
            </a:r>
          </a:p>
          <a:p>
            <a:endParaRPr lang="en-US" sz="1500" dirty="0" smtClean="0"/>
          </a:p>
          <a:p>
            <a:r>
              <a:rPr lang="en-US" sz="1500" dirty="0" smtClean="0"/>
              <a:t>Beginning </a:t>
            </a:r>
            <a:r>
              <a:rPr lang="en-US" sz="1500" dirty="0"/>
              <a:t>Fund </a:t>
            </a:r>
            <a:r>
              <a:rPr lang="en-US" sz="1500" dirty="0" smtClean="0"/>
              <a:t>Balance </a:t>
            </a:r>
            <a:r>
              <a:rPr lang="en-US" sz="1500" dirty="0"/>
              <a:t>$ 4,415.04 </a:t>
            </a:r>
            <a:endParaRPr lang="en-US" sz="1500" dirty="0" smtClean="0"/>
          </a:p>
          <a:p>
            <a:r>
              <a:rPr lang="en-US" sz="1500" dirty="0" smtClean="0"/>
              <a:t>Ending </a:t>
            </a:r>
            <a:r>
              <a:rPr lang="en-US" sz="1500" dirty="0"/>
              <a:t>Fund Balance </a:t>
            </a:r>
            <a:r>
              <a:rPr lang="en-US" sz="1500" dirty="0" smtClean="0"/>
              <a:t>       </a:t>
            </a:r>
            <a:r>
              <a:rPr lang="en-US" sz="1500" u="sng" dirty="0"/>
              <a:t>$ 217.74 </a:t>
            </a:r>
            <a:endParaRPr lang="en-US" sz="1500" u="sng" dirty="0" smtClean="0"/>
          </a:p>
          <a:p>
            <a:r>
              <a:rPr lang="en-US" sz="1500" dirty="0" smtClean="0"/>
              <a:t>Change</a:t>
            </a:r>
            <a:r>
              <a:rPr lang="en-US" sz="1500" dirty="0"/>
              <a:t>: </a:t>
            </a:r>
            <a:r>
              <a:rPr lang="en-US" sz="1500" dirty="0" smtClean="0"/>
              <a:t>                       </a:t>
            </a:r>
            <a:r>
              <a:rPr lang="en-US" sz="1500" dirty="0">
                <a:solidFill>
                  <a:srgbClr val="FF0000"/>
                </a:solidFill>
              </a:rPr>
              <a:t>-$</a:t>
            </a:r>
            <a:r>
              <a:rPr lang="en-US" sz="1500" dirty="0" smtClean="0">
                <a:solidFill>
                  <a:srgbClr val="FF0000"/>
                </a:solidFill>
              </a:rPr>
              <a:t>4,197.30</a:t>
            </a:r>
            <a:endParaRPr lang="en-US" sz="1500" dirty="0">
              <a:latin typeface="Arial" panose="020B0604020202020204" pitchFamily="34" charset="0"/>
              <a:cs typeface="Arial" panose="020B0604020202020204" pitchFamily="34" charset="0"/>
            </a:endParaRPr>
          </a:p>
          <a:p>
            <a:endParaRPr lang="en-US" sz="1500" dirty="0" smtClean="0">
              <a:latin typeface="Arial" panose="020B0604020202020204" pitchFamily="34" charset="0"/>
              <a:cs typeface="Arial" panose="020B0604020202020204" pitchFamily="34" charset="0"/>
            </a:endParaRPr>
          </a:p>
          <a:p>
            <a:r>
              <a:rPr lang="en-US" sz="1500" u="sng" dirty="0"/>
              <a:t>Note</a:t>
            </a:r>
            <a:r>
              <a:rPr lang="en-US" sz="1500" dirty="0"/>
              <a:t>: The primary revenue </a:t>
            </a:r>
            <a:r>
              <a:rPr lang="en-US" sz="1500" dirty="0" smtClean="0"/>
              <a:t>source comes </a:t>
            </a:r>
            <a:r>
              <a:rPr lang="en-US" sz="1500" dirty="0"/>
              <a:t>from meal reimbursements. With school closed </a:t>
            </a:r>
            <a:r>
              <a:rPr lang="en-US" sz="1500" dirty="0" smtClean="0"/>
              <a:t>for the </a:t>
            </a:r>
            <a:r>
              <a:rPr lang="en-US" sz="1500" dirty="0"/>
              <a:t>majority of the year, </a:t>
            </a:r>
            <a:r>
              <a:rPr lang="en-US" sz="1500" dirty="0" smtClean="0"/>
              <a:t>reimbursements were 90% less than previous years, </a:t>
            </a:r>
            <a:r>
              <a:rPr lang="en-US" sz="1500" dirty="0"/>
              <a:t>but staffing expenses remained </a:t>
            </a:r>
            <a:r>
              <a:rPr lang="en-US" sz="1500" dirty="0" smtClean="0"/>
              <a:t>intact. The program ran a </a:t>
            </a:r>
            <a:r>
              <a:rPr lang="en-US" sz="1500" dirty="0" smtClean="0">
                <a:solidFill>
                  <a:srgbClr val="FF0000"/>
                </a:solidFill>
              </a:rPr>
              <a:t>-$51,892 </a:t>
            </a:r>
            <a:r>
              <a:rPr lang="en-US" sz="1500" dirty="0" smtClean="0"/>
              <a:t>deficit, and required a $47,395 contribution to remain solvent</a:t>
            </a:r>
            <a:r>
              <a:rPr lang="en-US" sz="1400" dirty="0" smtClean="0"/>
              <a:t>.  </a:t>
            </a:r>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6009077" y="1932142"/>
            <a:ext cx="5701537" cy="4720905"/>
          </a:xfrm>
          <a:prstGeom prst="rect">
            <a:avLst/>
          </a:prstGeom>
          <a:ln w="12700">
            <a:solidFill>
              <a:schemeClr val="tx1"/>
            </a:solidFill>
          </a:ln>
        </p:spPr>
      </p:pic>
      <p:sp>
        <p:nvSpPr>
          <p:cNvPr id="6" name="Rounded Rectangle 5"/>
          <p:cNvSpPr/>
          <p:nvPr/>
        </p:nvSpPr>
        <p:spPr>
          <a:xfrm>
            <a:off x="11067393" y="3279228"/>
            <a:ext cx="704193" cy="33633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11084555" y="6008689"/>
            <a:ext cx="687031" cy="31257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1084555" y="6393026"/>
            <a:ext cx="687031" cy="312573"/>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6682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11</a:t>
            </a:fld>
            <a:endParaRPr lang="en-US"/>
          </a:p>
        </p:txBody>
      </p:sp>
      <p:sp>
        <p:nvSpPr>
          <p:cNvPr id="3" name="Title 2"/>
          <p:cNvSpPr>
            <a:spLocks noGrp="1"/>
          </p:cNvSpPr>
          <p:nvPr>
            <p:ph type="title"/>
          </p:nvPr>
        </p:nvSpPr>
        <p:spPr>
          <a:xfrm>
            <a:off x="575894" y="727787"/>
            <a:ext cx="11029616" cy="1014132"/>
          </a:xfrm>
        </p:spPr>
        <p:txBody>
          <a:bodyPr>
            <a:normAutofit/>
          </a:bodyPr>
          <a:lstStyle/>
          <a:p>
            <a:pPr algn="ctr"/>
            <a:r>
              <a:rPr lang="en-US" sz="3600" dirty="0" smtClean="0"/>
              <a:t>Fund 14: Deferred Maintenance</a:t>
            </a:r>
            <a:endParaRPr lang="en-US" dirty="0"/>
          </a:p>
        </p:txBody>
      </p:sp>
      <p:sp>
        <p:nvSpPr>
          <p:cNvPr id="5" name="Rectangle 4"/>
          <p:cNvSpPr/>
          <p:nvPr/>
        </p:nvSpPr>
        <p:spPr>
          <a:xfrm>
            <a:off x="761664" y="1573968"/>
            <a:ext cx="10843846" cy="716350"/>
          </a:xfrm>
          <a:prstGeom prst="rect">
            <a:avLst/>
          </a:prstGeom>
        </p:spPr>
        <p:txBody>
          <a:bodyPr wrap="square">
            <a:spAutoFit/>
          </a:bodyPr>
          <a:lstStyle/>
          <a:p>
            <a:pPr>
              <a:lnSpc>
                <a:spcPct val="200000"/>
              </a:lnSpc>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5846618" y="2059709"/>
            <a:ext cx="5860617" cy="4414982"/>
          </a:xfrm>
          <a:prstGeom prst="rect">
            <a:avLst/>
          </a:prstGeom>
          <a:ln>
            <a:solidFill>
              <a:schemeClr val="tx1"/>
            </a:solidFill>
          </a:ln>
        </p:spPr>
      </p:pic>
      <p:sp>
        <p:nvSpPr>
          <p:cNvPr id="6" name="TextBox 5"/>
          <p:cNvSpPr txBox="1"/>
          <p:nvPr/>
        </p:nvSpPr>
        <p:spPr>
          <a:xfrm>
            <a:off x="433662" y="2193302"/>
            <a:ext cx="5181600" cy="3970318"/>
          </a:xfrm>
          <a:prstGeom prst="rect">
            <a:avLst/>
          </a:prstGeom>
          <a:noFill/>
        </p:spPr>
        <p:txBody>
          <a:bodyPr wrap="square" rtlCol="0">
            <a:spAutoFit/>
          </a:bodyPr>
          <a:lstStyle/>
          <a:p>
            <a:r>
              <a:rPr lang="en-US" dirty="0"/>
              <a:t>This fund is used to account separately for revenues that are restricted or committed for deferred maintenance </a:t>
            </a:r>
            <a:r>
              <a:rPr lang="en-US" dirty="0" smtClean="0"/>
              <a:t>purposes. Revenue sources include transfers from LCFF allocations, transfers from the general fund, and interest earned. </a:t>
            </a:r>
          </a:p>
          <a:p>
            <a:endParaRPr lang="en-US" dirty="0"/>
          </a:p>
          <a:p>
            <a:r>
              <a:rPr lang="en-US" dirty="0" smtClean="0"/>
              <a:t>Expenditures included the Gravenstein parking lot repaving, and tree removal. </a:t>
            </a:r>
            <a:endParaRPr lang="en-US" dirty="0"/>
          </a:p>
          <a:p>
            <a:endParaRPr lang="en-US" dirty="0" smtClean="0"/>
          </a:p>
          <a:p>
            <a:endParaRPr lang="en-US" dirty="0"/>
          </a:p>
          <a:p>
            <a:endParaRPr lang="en-US" dirty="0" smtClean="0"/>
          </a:p>
          <a:p>
            <a:r>
              <a:rPr lang="en-US" dirty="0" smtClean="0"/>
              <a:t>Beginning </a:t>
            </a:r>
            <a:r>
              <a:rPr lang="en-US" dirty="0"/>
              <a:t>Fund </a:t>
            </a:r>
            <a:r>
              <a:rPr lang="en-US" dirty="0" smtClean="0"/>
              <a:t>Balance: </a:t>
            </a:r>
            <a:r>
              <a:rPr lang="en-US" dirty="0"/>
              <a:t>$ 22,654.04</a:t>
            </a:r>
          </a:p>
          <a:p>
            <a:r>
              <a:rPr lang="en-US" dirty="0"/>
              <a:t>Ending Fund </a:t>
            </a:r>
            <a:r>
              <a:rPr lang="en-US" dirty="0" smtClean="0"/>
              <a:t>Balance:     </a:t>
            </a:r>
            <a:r>
              <a:rPr lang="en-US" u="sng" dirty="0"/>
              <a:t>$ 48,496.93</a:t>
            </a:r>
          </a:p>
          <a:p>
            <a:r>
              <a:rPr lang="en-US" dirty="0"/>
              <a:t>Change: </a:t>
            </a:r>
            <a:r>
              <a:rPr lang="en-US" dirty="0" smtClean="0"/>
              <a:t>                       $ 25,842.89</a:t>
            </a:r>
            <a:endParaRPr lang="en-US" dirty="0"/>
          </a:p>
        </p:txBody>
      </p:sp>
      <p:sp>
        <p:nvSpPr>
          <p:cNvPr id="7" name="Rounded Rectangle 6"/>
          <p:cNvSpPr/>
          <p:nvPr/>
        </p:nvSpPr>
        <p:spPr>
          <a:xfrm>
            <a:off x="10972800" y="3260436"/>
            <a:ext cx="734435" cy="3232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1021012" y="5794500"/>
            <a:ext cx="734435" cy="3232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1021012" y="6182095"/>
            <a:ext cx="734435" cy="3232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302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12</a:t>
            </a:fld>
            <a:endParaRPr lang="en-US"/>
          </a:p>
        </p:txBody>
      </p:sp>
      <p:sp>
        <p:nvSpPr>
          <p:cNvPr id="3" name="Title 2"/>
          <p:cNvSpPr>
            <a:spLocks noGrp="1"/>
          </p:cNvSpPr>
          <p:nvPr>
            <p:ph type="title"/>
          </p:nvPr>
        </p:nvSpPr>
        <p:spPr>
          <a:xfrm>
            <a:off x="575894" y="727787"/>
            <a:ext cx="11029616" cy="1014132"/>
          </a:xfrm>
        </p:spPr>
        <p:txBody>
          <a:bodyPr>
            <a:normAutofit fontScale="90000"/>
          </a:bodyPr>
          <a:lstStyle/>
          <a:p>
            <a:pPr algn="ctr"/>
            <a:r>
              <a:rPr lang="en-US" sz="3600" dirty="0" smtClean="0"/>
              <a:t>Fund 17: Special Reserve </a:t>
            </a:r>
            <a:br>
              <a:rPr lang="en-US" sz="3600" dirty="0" smtClean="0"/>
            </a:br>
            <a:r>
              <a:rPr lang="en-US" sz="3600" dirty="0" smtClean="0"/>
              <a:t>other than Capital Outlay</a:t>
            </a:r>
            <a:endParaRPr lang="en-US" dirty="0"/>
          </a:p>
        </p:txBody>
      </p:sp>
      <p:sp>
        <p:nvSpPr>
          <p:cNvPr id="5" name="Rectangle 4"/>
          <p:cNvSpPr/>
          <p:nvPr/>
        </p:nvSpPr>
        <p:spPr>
          <a:xfrm>
            <a:off x="761664" y="1573968"/>
            <a:ext cx="10843846" cy="716350"/>
          </a:xfrm>
          <a:prstGeom prst="rect">
            <a:avLst/>
          </a:prstGeom>
        </p:spPr>
        <p:txBody>
          <a:bodyPr wrap="square">
            <a:spAutoFit/>
          </a:bodyPr>
          <a:lstStyle/>
          <a:p>
            <a:pPr>
              <a:lnSpc>
                <a:spcPct val="200000"/>
              </a:lnSpc>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5698836" y="1995055"/>
            <a:ext cx="6092444" cy="4627418"/>
          </a:xfrm>
          <a:prstGeom prst="rect">
            <a:avLst/>
          </a:prstGeom>
          <a:ln>
            <a:solidFill>
              <a:schemeClr val="tx1"/>
            </a:solidFill>
          </a:ln>
        </p:spPr>
      </p:pic>
      <p:sp>
        <p:nvSpPr>
          <p:cNvPr id="6" name="TextBox 5"/>
          <p:cNvSpPr txBox="1"/>
          <p:nvPr/>
        </p:nvSpPr>
        <p:spPr>
          <a:xfrm>
            <a:off x="364500" y="1995055"/>
            <a:ext cx="5223500" cy="4247317"/>
          </a:xfrm>
          <a:prstGeom prst="rect">
            <a:avLst/>
          </a:prstGeom>
          <a:noFill/>
        </p:spPr>
        <p:txBody>
          <a:bodyPr wrap="square" rtlCol="0">
            <a:spAutoFit/>
          </a:bodyPr>
          <a:lstStyle/>
          <a:p>
            <a:r>
              <a:rPr lang="en-US" dirty="0"/>
              <a:t>This fund is used as a reserve for the State required minimum required reserve of 5</a:t>
            </a:r>
            <a:r>
              <a:rPr lang="en-US" dirty="0" smtClean="0"/>
              <a:t>% for capital improvement projects. </a:t>
            </a:r>
            <a:r>
              <a:rPr lang="en-US" dirty="0"/>
              <a:t>This is a special</a:t>
            </a:r>
          </a:p>
          <a:p>
            <a:r>
              <a:rPr lang="en-US" dirty="0"/>
              <a:t>fund in which funds can only be accumulated or transferred to another fund. </a:t>
            </a:r>
            <a:endParaRPr lang="en-US" dirty="0" smtClean="0"/>
          </a:p>
          <a:p>
            <a:endParaRPr lang="en-US" dirty="0" smtClean="0"/>
          </a:p>
          <a:p>
            <a:r>
              <a:rPr lang="en-US" dirty="0" smtClean="0"/>
              <a:t>There </a:t>
            </a:r>
            <a:r>
              <a:rPr lang="en-US" dirty="0"/>
              <a:t>can be </a:t>
            </a:r>
            <a:r>
              <a:rPr lang="en-US" dirty="0" smtClean="0"/>
              <a:t>no expenditures </a:t>
            </a:r>
            <a:r>
              <a:rPr lang="en-US" dirty="0"/>
              <a:t>from this fund</a:t>
            </a:r>
            <a:r>
              <a:rPr lang="en-US" dirty="0" smtClean="0"/>
              <a:t>. The </a:t>
            </a:r>
            <a:r>
              <a:rPr lang="en-US" dirty="0"/>
              <a:t>only income is through interest </a:t>
            </a:r>
            <a:r>
              <a:rPr lang="en-US" dirty="0" smtClean="0"/>
              <a:t>earned. </a:t>
            </a:r>
            <a:r>
              <a:rPr lang="en-US" dirty="0"/>
              <a:t>The balance in this fund is available to cover </a:t>
            </a:r>
            <a:r>
              <a:rPr lang="en-US" dirty="0" smtClean="0"/>
              <a:t>unexpected costs</a:t>
            </a:r>
            <a:r>
              <a:rPr lang="en-US" dirty="0"/>
              <a:t>, like Special Education and Transportation, which arise at short notice</a:t>
            </a:r>
            <a:r>
              <a:rPr lang="en-US" dirty="0" smtClean="0"/>
              <a:t>.</a:t>
            </a:r>
          </a:p>
          <a:p>
            <a:endParaRPr lang="en-US" dirty="0" smtClean="0"/>
          </a:p>
          <a:p>
            <a:r>
              <a:rPr lang="en-US" dirty="0"/>
              <a:t>Beginning Fund </a:t>
            </a:r>
            <a:r>
              <a:rPr lang="en-US" dirty="0" smtClean="0"/>
              <a:t>Balance: </a:t>
            </a:r>
            <a:r>
              <a:rPr lang="en-US" dirty="0"/>
              <a:t>$ 536,850.31</a:t>
            </a:r>
          </a:p>
          <a:p>
            <a:r>
              <a:rPr lang="en-US" dirty="0"/>
              <a:t>Ending Fund </a:t>
            </a:r>
            <a:r>
              <a:rPr lang="en-US" dirty="0" smtClean="0"/>
              <a:t>Balance:     </a:t>
            </a:r>
            <a:r>
              <a:rPr lang="en-US" u="sng" dirty="0"/>
              <a:t>$ 541,013.25</a:t>
            </a:r>
          </a:p>
          <a:p>
            <a:r>
              <a:rPr lang="en-US" dirty="0"/>
              <a:t>Change: </a:t>
            </a:r>
            <a:r>
              <a:rPr lang="en-US" dirty="0" smtClean="0"/>
              <a:t>                       $    4,162.94</a:t>
            </a:r>
            <a:endParaRPr lang="en-US" dirty="0"/>
          </a:p>
        </p:txBody>
      </p:sp>
      <p:sp>
        <p:nvSpPr>
          <p:cNvPr id="7" name="Rounded Rectangle 6"/>
          <p:cNvSpPr/>
          <p:nvPr/>
        </p:nvSpPr>
        <p:spPr>
          <a:xfrm>
            <a:off x="11203709" y="3306618"/>
            <a:ext cx="517236" cy="21243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1055927" y="5956137"/>
            <a:ext cx="735353" cy="2229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1055927" y="6377224"/>
            <a:ext cx="735353" cy="22299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6156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13</a:t>
            </a:fld>
            <a:endParaRPr lang="en-US"/>
          </a:p>
        </p:txBody>
      </p:sp>
      <p:sp>
        <p:nvSpPr>
          <p:cNvPr id="3" name="Title 2"/>
          <p:cNvSpPr>
            <a:spLocks noGrp="1"/>
          </p:cNvSpPr>
          <p:nvPr>
            <p:ph type="title"/>
          </p:nvPr>
        </p:nvSpPr>
        <p:spPr>
          <a:xfrm>
            <a:off x="575894" y="727787"/>
            <a:ext cx="11029616" cy="1014132"/>
          </a:xfrm>
        </p:spPr>
        <p:txBody>
          <a:bodyPr>
            <a:normAutofit/>
          </a:bodyPr>
          <a:lstStyle/>
          <a:p>
            <a:pPr algn="ctr"/>
            <a:r>
              <a:rPr lang="en-US" sz="3600" dirty="0" smtClean="0"/>
              <a:t>Fund 20: Other Postemployment Benefits</a:t>
            </a:r>
            <a:endParaRPr lang="en-US" dirty="0"/>
          </a:p>
        </p:txBody>
      </p:sp>
      <p:sp>
        <p:nvSpPr>
          <p:cNvPr id="5" name="Rectangle 4"/>
          <p:cNvSpPr/>
          <p:nvPr/>
        </p:nvSpPr>
        <p:spPr>
          <a:xfrm>
            <a:off x="761664" y="1573968"/>
            <a:ext cx="10843846" cy="716350"/>
          </a:xfrm>
          <a:prstGeom prst="rect">
            <a:avLst/>
          </a:prstGeom>
        </p:spPr>
        <p:txBody>
          <a:bodyPr wrap="square">
            <a:spAutoFit/>
          </a:bodyPr>
          <a:lstStyle/>
          <a:p>
            <a:pPr>
              <a:lnSpc>
                <a:spcPct val="200000"/>
              </a:lnSpc>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6049818" y="2068945"/>
            <a:ext cx="5741462" cy="4405745"/>
          </a:xfrm>
          <a:prstGeom prst="rect">
            <a:avLst/>
          </a:prstGeom>
          <a:ln>
            <a:solidFill>
              <a:schemeClr val="tx1"/>
            </a:solidFill>
          </a:ln>
        </p:spPr>
      </p:pic>
      <p:sp>
        <p:nvSpPr>
          <p:cNvPr id="6" name="TextBox 5"/>
          <p:cNvSpPr txBox="1"/>
          <p:nvPr/>
        </p:nvSpPr>
        <p:spPr>
          <a:xfrm>
            <a:off x="575894" y="2355273"/>
            <a:ext cx="5215306" cy="3693319"/>
          </a:xfrm>
          <a:prstGeom prst="rect">
            <a:avLst/>
          </a:prstGeom>
          <a:noFill/>
        </p:spPr>
        <p:txBody>
          <a:bodyPr wrap="square" rtlCol="0">
            <a:spAutoFit/>
          </a:bodyPr>
          <a:lstStyle/>
          <a:p>
            <a:r>
              <a:rPr lang="en-US" dirty="0"/>
              <a:t>The Special Reserve Fund for Postemployment Benefits </a:t>
            </a:r>
            <a:r>
              <a:rPr lang="en-US" dirty="0" smtClean="0"/>
              <a:t>(OPEB) may </a:t>
            </a:r>
            <a:r>
              <a:rPr lang="en-US" dirty="0"/>
              <a:t>be used to separately account for </a:t>
            </a:r>
            <a:r>
              <a:rPr lang="en-US" dirty="0" smtClean="0"/>
              <a:t>the amounts </a:t>
            </a:r>
            <a:r>
              <a:rPr lang="en-US" dirty="0"/>
              <a:t>the District has earmarked for the future cost of retiree benefits, but has </a:t>
            </a:r>
            <a:r>
              <a:rPr lang="en-US" dirty="0" smtClean="0"/>
              <a:t>set in an irrevocably trust. All </a:t>
            </a:r>
            <a:r>
              <a:rPr lang="en-US" dirty="0"/>
              <a:t>Revenue is </a:t>
            </a:r>
            <a:r>
              <a:rPr lang="en-US" dirty="0" smtClean="0"/>
              <a:t>currently derived </a:t>
            </a:r>
            <a:r>
              <a:rPr lang="en-US" dirty="0"/>
              <a:t>from interest. </a:t>
            </a:r>
            <a:endParaRPr lang="en-US" dirty="0" smtClean="0"/>
          </a:p>
          <a:p>
            <a:endParaRPr lang="en-US" dirty="0"/>
          </a:p>
          <a:p>
            <a:r>
              <a:rPr lang="en-US" dirty="0" smtClean="0"/>
              <a:t>Per the current GASB 75 Actuarial summery, the District’s Net OPEB Liability is risked at $895,020.</a:t>
            </a:r>
          </a:p>
          <a:p>
            <a:endParaRPr lang="en-US" dirty="0"/>
          </a:p>
          <a:p>
            <a:r>
              <a:rPr lang="en-US" dirty="0"/>
              <a:t>Beginning Fund </a:t>
            </a:r>
            <a:r>
              <a:rPr lang="en-US" dirty="0" smtClean="0"/>
              <a:t>Balance:  </a:t>
            </a:r>
            <a:r>
              <a:rPr lang="en-US" dirty="0"/>
              <a:t>$ 844,181.85</a:t>
            </a:r>
          </a:p>
          <a:p>
            <a:r>
              <a:rPr lang="en-US" dirty="0"/>
              <a:t>Ending Fund </a:t>
            </a:r>
            <a:r>
              <a:rPr lang="en-US" dirty="0" smtClean="0"/>
              <a:t>Balance:      </a:t>
            </a:r>
            <a:r>
              <a:rPr lang="en-US" u="sng" dirty="0"/>
              <a:t>$ 855,104.21</a:t>
            </a:r>
          </a:p>
          <a:p>
            <a:r>
              <a:rPr lang="en-US" dirty="0"/>
              <a:t>Change: </a:t>
            </a:r>
            <a:r>
              <a:rPr lang="en-US" dirty="0" smtClean="0"/>
              <a:t>                        $  10,922.36</a:t>
            </a:r>
            <a:endParaRPr lang="en-US" dirty="0"/>
          </a:p>
        </p:txBody>
      </p:sp>
      <p:sp>
        <p:nvSpPr>
          <p:cNvPr id="7" name="Rounded Rectangle 6"/>
          <p:cNvSpPr/>
          <p:nvPr/>
        </p:nvSpPr>
        <p:spPr>
          <a:xfrm>
            <a:off x="11176000" y="3306618"/>
            <a:ext cx="615280" cy="2124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1048089" y="5802709"/>
            <a:ext cx="820638" cy="3302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1073321" y="6221168"/>
            <a:ext cx="820638" cy="3302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992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14</a:t>
            </a:fld>
            <a:endParaRPr lang="en-US"/>
          </a:p>
        </p:txBody>
      </p:sp>
      <p:sp>
        <p:nvSpPr>
          <p:cNvPr id="3" name="Title 2"/>
          <p:cNvSpPr>
            <a:spLocks noGrp="1"/>
          </p:cNvSpPr>
          <p:nvPr>
            <p:ph type="title"/>
          </p:nvPr>
        </p:nvSpPr>
        <p:spPr>
          <a:xfrm>
            <a:off x="575894" y="727787"/>
            <a:ext cx="11029616" cy="1014132"/>
          </a:xfrm>
        </p:spPr>
        <p:txBody>
          <a:bodyPr>
            <a:normAutofit/>
          </a:bodyPr>
          <a:lstStyle/>
          <a:p>
            <a:pPr algn="ctr"/>
            <a:r>
              <a:rPr lang="en-US" sz="3600" dirty="0" smtClean="0"/>
              <a:t>Fund 25: Capital Outlay </a:t>
            </a:r>
            <a:endParaRPr lang="en-US" dirty="0"/>
          </a:p>
        </p:txBody>
      </p:sp>
      <p:sp>
        <p:nvSpPr>
          <p:cNvPr id="5" name="Rectangle 4"/>
          <p:cNvSpPr/>
          <p:nvPr/>
        </p:nvSpPr>
        <p:spPr>
          <a:xfrm>
            <a:off x="761664" y="1573968"/>
            <a:ext cx="10843846" cy="716350"/>
          </a:xfrm>
          <a:prstGeom prst="rect">
            <a:avLst/>
          </a:prstGeom>
        </p:spPr>
        <p:txBody>
          <a:bodyPr wrap="square">
            <a:spAutoFit/>
          </a:bodyPr>
          <a:lstStyle/>
          <a:p>
            <a:pPr>
              <a:lnSpc>
                <a:spcPct val="200000"/>
              </a:lnSpc>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5855855" y="1932143"/>
            <a:ext cx="5850802" cy="4673437"/>
          </a:xfrm>
          <a:prstGeom prst="rect">
            <a:avLst/>
          </a:prstGeom>
        </p:spPr>
      </p:pic>
      <p:sp>
        <p:nvSpPr>
          <p:cNvPr id="6" name="TextBox 5"/>
          <p:cNvSpPr txBox="1"/>
          <p:nvPr/>
        </p:nvSpPr>
        <p:spPr>
          <a:xfrm>
            <a:off x="575894" y="2733963"/>
            <a:ext cx="4928978" cy="3970318"/>
          </a:xfrm>
          <a:prstGeom prst="rect">
            <a:avLst/>
          </a:prstGeom>
          <a:noFill/>
        </p:spPr>
        <p:txBody>
          <a:bodyPr wrap="square" rtlCol="0">
            <a:spAutoFit/>
          </a:bodyPr>
          <a:lstStyle/>
          <a:p>
            <a:r>
              <a:rPr lang="en-US" dirty="0"/>
              <a:t>This fund is used to account separately for monies received from developer fees, both commercial </a:t>
            </a:r>
            <a:r>
              <a:rPr lang="en-US" dirty="0" smtClean="0"/>
              <a:t>and residential</a:t>
            </a:r>
            <a:r>
              <a:rPr lang="en-US" dirty="0"/>
              <a:t>, collected at the time building permits are </a:t>
            </a:r>
            <a:r>
              <a:rPr lang="en-US" dirty="0" smtClean="0"/>
              <a:t>issued, and interest. </a:t>
            </a:r>
          </a:p>
          <a:p>
            <a:endParaRPr lang="en-US" dirty="0" smtClean="0"/>
          </a:p>
          <a:p>
            <a:endParaRPr lang="en-US" dirty="0"/>
          </a:p>
          <a:p>
            <a:endParaRPr lang="en-US" dirty="0"/>
          </a:p>
          <a:p>
            <a:r>
              <a:rPr lang="en-US" dirty="0"/>
              <a:t>Beginning Fund </a:t>
            </a:r>
            <a:r>
              <a:rPr lang="en-US" dirty="0" smtClean="0"/>
              <a:t>Balance:  $ </a:t>
            </a:r>
            <a:r>
              <a:rPr lang="en-US" dirty="0"/>
              <a:t>142,993.29</a:t>
            </a:r>
          </a:p>
          <a:p>
            <a:r>
              <a:rPr lang="en-US" dirty="0"/>
              <a:t>Ending Fund </a:t>
            </a:r>
            <a:r>
              <a:rPr lang="en-US" dirty="0" smtClean="0"/>
              <a:t>Balance:      </a:t>
            </a:r>
            <a:r>
              <a:rPr lang="en-US" u="sng" dirty="0" smtClean="0"/>
              <a:t>$ </a:t>
            </a:r>
            <a:r>
              <a:rPr lang="en-US" u="sng" dirty="0"/>
              <a:t>155,503.40</a:t>
            </a:r>
          </a:p>
          <a:p>
            <a:r>
              <a:rPr lang="en-US" dirty="0"/>
              <a:t>Change: </a:t>
            </a:r>
            <a:r>
              <a:rPr lang="en-US" dirty="0" smtClean="0"/>
              <a:t>                          $ </a:t>
            </a:r>
            <a:r>
              <a:rPr lang="en-US" dirty="0"/>
              <a:t>12,510.11</a:t>
            </a:r>
            <a:endParaRPr lang="en-US" dirty="0" smtClean="0"/>
          </a:p>
          <a:p>
            <a:endParaRPr lang="en-US" dirty="0"/>
          </a:p>
          <a:p>
            <a:endParaRPr lang="en-US" dirty="0" smtClean="0"/>
          </a:p>
          <a:p>
            <a:endParaRPr lang="en-US" dirty="0"/>
          </a:p>
          <a:p>
            <a:endParaRPr lang="en-US" dirty="0"/>
          </a:p>
        </p:txBody>
      </p:sp>
      <p:sp>
        <p:nvSpPr>
          <p:cNvPr id="7" name="Rounded Rectangle 6"/>
          <p:cNvSpPr/>
          <p:nvPr/>
        </p:nvSpPr>
        <p:spPr>
          <a:xfrm>
            <a:off x="11084555" y="3205018"/>
            <a:ext cx="622102" cy="3325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1036632" y="5928918"/>
            <a:ext cx="622102" cy="3325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1043693" y="6321262"/>
            <a:ext cx="622102" cy="33250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0598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15</a:t>
            </a:fld>
            <a:endParaRPr lang="en-US"/>
          </a:p>
        </p:txBody>
      </p:sp>
      <p:sp>
        <p:nvSpPr>
          <p:cNvPr id="3" name="Title 2"/>
          <p:cNvSpPr>
            <a:spLocks noGrp="1"/>
          </p:cNvSpPr>
          <p:nvPr>
            <p:ph type="title"/>
          </p:nvPr>
        </p:nvSpPr>
        <p:spPr>
          <a:xfrm>
            <a:off x="575894" y="727787"/>
            <a:ext cx="11029616" cy="1014132"/>
          </a:xfrm>
        </p:spPr>
        <p:txBody>
          <a:bodyPr>
            <a:normAutofit/>
          </a:bodyPr>
          <a:lstStyle/>
          <a:p>
            <a:pPr algn="ctr"/>
            <a:r>
              <a:rPr lang="en-US" sz="3600" dirty="0" smtClean="0"/>
              <a:t>Fund 35: County Schools Facilities Fund</a:t>
            </a:r>
            <a:endParaRPr lang="en-US" dirty="0"/>
          </a:p>
        </p:txBody>
      </p:sp>
      <p:sp>
        <p:nvSpPr>
          <p:cNvPr id="5" name="Rectangle 4"/>
          <p:cNvSpPr/>
          <p:nvPr/>
        </p:nvSpPr>
        <p:spPr>
          <a:xfrm>
            <a:off x="761664" y="1573968"/>
            <a:ext cx="10843846" cy="716350"/>
          </a:xfrm>
          <a:prstGeom prst="rect">
            <a:avLst/>
          </a:prstGeom>
        </p:spPr>
        <p:txBody>
          <a:bodyPr wrap="square">
            <a:spAutoFit/>
          </a:bodyPr>
          <a:lstStyle/>
          <a:p>
            <a:pPr>
              <a:lnSpc>
                <a:spcPct val="200000"/>
              </a:lnSpc>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6183587" y="2059709"/>
            <a:ext cx="5555692" cy="4477926"/>
          </a:xfrm>
          <a:prstGeom prst="rect">
            <a:avLst/>
          </a:prstGeom>
          <a:ln>
            <a:solidFill>
              <a:schemeClr val="tx1"/>
            </a:solidFill>
          </a:ln>
        </p:spPr>
      </p:pic>
      <p:sp>
        <p:nvSpPr>
          <p:cNvPr id="6" name="TextBox 5"/>
          <p:cNvSpPr txBox="1"/>
          <p:nvPr/>
        </p:nvSpPr>
        <p:spPr>
          <a:xfrm>
            <a:off x="424874" y="2290318"/>
            <a:ext cx="5565932" cy="4247317"/>
          </a:xfrm>
          <a:prstGeom prst="rect">
            <a:avLst/>
          </a:prstGeom>
          <a:noFill/>
        </p:spPr>
        <p:txBody>
          <a:bodyPr wrap="square" rtlCol="0">
            <a:spAutoFit/>
          </a:bodyPr>
          <a:lstStyle/>
          <a:p>
            <a:r>
              <a:rPr lang="en-US" dirty="0"/>
              <a:t>The County School Facilities Fund is established by </a:t>
            </a:r>
            <a:r>
              <a:rPr lang="en-US" dirty="0" smtClean="0"/>
              <a:t>to receive apportionments </a:t>
            </a:r>
            <a:r>
              <a:rPr lang="en-US" dirty="0"/>
              <a:t>from the State for new school facility construction and or school </a:t>
            </a:r>
            <a:r>
              <a:rPr lang="en-US" dirty="0" smtClean="0"/>
              <a:t>modernization projects</a:t>
            </a:r>
            <a:r>
              <a:rPr lang="en-US" dirty="0"/>
              <a:t>. This fund has a small residual balance from previous State projects. </a:t>
            </a:r>
            <a:endParaRPr lang="en-US" dirty="0" smtClean="0"/>
          </a:p>
          <a:p>
            <a:endParaRPr lang="en-US" dirty="0"/>
          </a:p>
          <a:p>
            <a:r>
              <a:rPr lang="en-US" dirty="0" smtClean="0"/>
              <a:t>Currently, the District has applied for school modernization funds, expected allocation date is spring 2023. These funds will be used for future modernization projects per the Facilities </a:t>
            </a:r>
            <a:r>
              <a:rPr lang="en-US" dirty="0"/>
              <a:t>Master Plan</a:t>
            </a:r>
            <a:r>
              <a:rPr lang="en-US" dirty="0" smtClean="0"/>
              <a:t>.</a:t>
            </a:r>
          </a:p>
          <a:p>
            <a:endParaRPr lang="en-US" dirty="0"/>
          </a:p>
          <a:p>
            <a:endParaRPr lang="en-US" dirty="0"/>
          </a:p>
          <a:p>
            <a:r>
              <a:rPr lang="en-US" dirty="0"/>
              <a:t>Beginning Fund </a:t>
            </a:r>
            <a:r>
              <a:rPr lang="en-US" dirty="0" smtClean="0"/>
              <a:t>Balance: </a:t>
            </a:r>
            <a:r>
              <a:rPr lang="en-US" dirty="0"/>
              <a:t>$ 6.58</a:t>
            </a:r>
          </a:p>
          <a:p>
            <a:r>
              <a:rPr lang="en-US" dirty="0"/>
              <a:t>Ending Fund </a:t>
            </a:r>
            <a:r>
              <a:rPr lang="en-US" dirty="0" smtClean="0"/>
              <a:t>Balance:     </a:t>
            </a:r>
            <a:r>
              <a:rPr lang="en-US" u="sng" dirty="0" smtClean="0"/>
              <a:t>$ </a:t>
            </a:r>
            <a:r>
              <a:rPr lang="en-US" u="sng" dirty="0"/>
              <a:t>6.63</a:t>
            </a:r>
          </a:p>
          <a:p>
            <a:r>
              <a:rPr lang="en-US" dirty="0"/>
              <a:t>Change: </a:t>
            </a:r>
            <a:r>
              <a:rPr lang="en-US" dirty="0" smtClean="0"/>
              <a:t>                       $ </a:t>
            </a:r>
            <a:r>
              <a:rPr lang="en-US" dirty="0"/>
              <a:t>0.05</a:t>
            </a:r>
          </a:p>
        </p:txBody>
      </p:sp>
      <p:sp>
        <p:nvSpPr>
          <p:cNvPr id="7" name="Rounded Rectangle 6"/>
          <p:cNvSpPr/>
          <p:nvPr/>
        </p:nvSpPr>
        <p:spPr>
          <a:xfrm>
            <a:off x="11328419" y="3288501"/>
            <a:ext cx="378552" cy="2863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1360727" y="5852372"/>
            <a:ext cx="378552" cy="28632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1360727" y="6289389"/>
            <a:ext cx="378552" cy="2482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737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16</a:t>
            </a:fld>
            <a:endParaRPr lang="en-US"/>
          </a:p>
        </p:txBody>
      </p:sp>
      <p:sp>
        <p:nvSpPr>
          <p:cNvPr id="3" name="Title 2"/>
          <p:cNvSpPr>
            <a:spLocks noGrp="1"/>
          </p:cNvSpPr>
          <p:nvPr>
            <p:ph type="title"/>
          </p:nvPr>
        </p:nvSpPr>
        <p:spPr>
          <a:xfrm>
            <a:off x="575894" y="727787"/>
            <a:ext cx="11029616" cy="1014132"/>
          </a:xfrm>
        </p:spPr>
        <p:txBody>
          <a:bodyPr>
            <a:normAutofit fontScale="90000"/>
          </a:bodyPr>
          <a:lstStyle/>
          <a:p>
            <a:pPr algn="ctr"/>
            <a:r>
              <a:rPr lang="en-US" sz="3600" dirty="0" smtClean="0"/>
              <a:t>Fund 40: Special Reserve </a:t>
            </a:r>
            <a:br>
              <a:rPr lang="en-US" sz="3600" dirty="0" smtClean="0"/>
            </a:br>
            <a:r>
              <a:rPr lang="en-US" sz="3600" dirty="0" smtClean="0"/>
              <a:t>for Capital Facilities</a:t>
            </a:r>
            <a:endParaRPr lang="en-US" dirty="0"/>
          </a:p>
        </p:txBody>
      </p:sp>
      <p:sp>
        <p:nvSpPr>
          <p:cNvPr id="5" name="Rectangle 4"/>
          <p:cNvSpPr/>
          <p:nvPr/>
        </p:nvSpPr>
        <p:spPr>
          <a:xfrm>
            <a:off x="761664" y="1573968"/>
            <a:ext cx="10843846" cy="716350"/>
          </a:xfrm>
          <a:prstGeom prst="rect">
            <a:avLst/>
          </a:prstGeom>
        </p:spPr>
        <p:txBody>
          <a:bodyPr wrap="square">
            <a:spAutoFit/>
          </a:bodyPr>
          <a:lstStyle/>
          <a:p>
            <a:pPr>
              <a:lnSpc>
                <a:spcPct val="200000"/>
              </a:lnSpc>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5787355" y="1932143"/>
            <a:ext cx="5939270" cy="4785447"/>
          </a:xfrm>
          <a:prstGeom prst="rect">
            <a:avLst/>
          </a:prstGeom>
          <a:ln>
            <a:solidFill>
              <a:schemeClr val="tx1"/>
            </a:solidFill>
          </a:ln>
        </p:spPr>
      </p:pic>
      <p:sp>
        <p:nvSpPr>
          <p:cNvPr id="6" name="TextBox 5"/>
          <p:cNvSpPr txBox="1"/>
          <p:nvPr/>
        </p:nvSpPr>
        <p:spPr>
          <a:xfrm>
            <a:off x="489528" y="2056386"/>
            <a:ext cx="5112058" cy="3631763"/>
          </a:xfrm>
          <a:prstGeom prst="rect">
            <a:avLst/>
          </a:prstGeom>
          <a:noFill/>
        </p:spPr>
        <p:txBody>
          <a:bodyPr wrap="square" rtlCol="0">
            <a:spAutoFit/>
          </a:bodyPr>
          <a:lstStyle/>
          <a:p>
            <a:r>
              <a:rPr lang="en-US" sz="1600" dirty="0"/>
              <a:t>The Special Reserve for Capital Outlay exists primarily to provide for the accumulation of General Fund</a:t>
            </a:r>
          </a:p>
          <a:p>
            <a:r>
              <a:rPr lang="en-US" sz="1600" dirty="0"/>
              <a:t>monies set aside for </a:t>
            </a:r>
            <a:r>
              <a:rPr lang="en-US" sz="1600" dirty="0" smtClean="0"/>
              <a:t>large Capital </a:t>
            </a:r>
            <a:r>
              <a:rPr lang="en-US" sz="1600" dirty="0"/>
              <a:t>projects </a:t>
            </a:r>
            <a:r>
              <a:rPr lang="en-US" sz="1600" dirty="0" smtClean="0"/>
              <a:t>as </a:t>
            </a:r>
            <a:r>
              <a:rPr lang="en-US" sz="1600" dirty="0"/>
              <a:t>outlined in the Facilities </a:t>
            </a:r>
            <a:r>
              <a:rPr lang="en-US" sz="1600" dirty="0" smtClean="0"/>
              <a:t>Master Plan</a:t>
            </a:r>
            <a:r>
              <a:rPr lang="en-US" sz="1600" dirty="0"/>
              <a:t>. </a:t>
            </a:r>
            <a:endParaRPr lang="en-US" sz="1600" dirty="0" smtClean="0"/>
          </a:p>
          <a:p>
            <a:endParaRPr lang="en-US" sz="1600" dirty="0"/>
          </a:p>
          <a:p>
            <a:r>
              <a:rPr lang="en-US" sz="1600" dirty="0" smtClean="0"/>
              <a:t>The </a:t>
            </a:r>
            <a:r>
              <a:rPr lang="en-US" sz="1600" dirty="0"/>
              <a:t>District made </a:t>
            </a:r>
            <a:r>
              <a:rPr lang="en-US" sz="1600" dirty="0" smtClean="0"/>
              <a:t>a significant </a:t>
            </a:r>
            <a:r>
              <a:rPr lang="en-US" sz="1600" dirty="0"/>
              <a:t>contribution of $1,700,000 in the 2020-21 fiscal year to fund the upcoming Hillcrest </a:t>
            </a:r>
            <a:r>
              <a:rPr lang="en-US" sz="1600" dirty="0" smtClean="0"/>
              <a:t>Heat Mitigation </a:t>
            </a:r>
            <a:r>
              <a:rPr lang="en-US" sz="1600" dirty="0"/>
              <a:t>Project and District Office Relocation Project slated to take place during the summer of July</a:t>
            </a:r>
          </a:p>
          <a:p>
            <a:r>
              <a:rPr lang="en-US" sz="1600" dirty="0"/>
              <a:t>2021</a:t>
            </a:r>
            <a:r>
              <a:rPr lang="en-US" sz="1600" dirty="0" smtClean="0"/>
              <a:t>.</a:t>
            </a:r>
          </a:p>
          <a:p>
            <a:endParaRPr lang="en-US" sz="1600" dirty="0"/>
          </a:p>
          <a:p>
            <a:r>
              <a:rPr lang="en-US" dirty="0"/>
              <a:t>Beginning Fund </a:t>
            </a:r>
            <a:r>
              <a:rPr lang="en-US" dirty="0" smtClean="0"/>
              <a:t>Balance:  $   379,070.02</a:t>
            </a:r>
            <a:endParaRPr lang="en-US" dirty="0"/>
          </a:p>
          <a:p>
            <a:r>
              <a:rPr lang="en-US" dirty="0"/>
              <a:t>Ending Fund </a:t>
            </a:r>
            <a:r>
              <a:rPr lang="en-US" dirty="0" smtClean="0"/>
              <a:t>Balance:      </a:t>
            </a:r>
            <a:r>
              <a:rPr lang="en-US" u="sng" dirty="0" smtClean="0"/>
              <a:t>$ </a:t>
            </a:r>
            <a:r>
              <a:rPr lang="en-US" u="sng" dirty="0"/>
              <a:t>1,796,880.53</a:t>
            </a:r>
          </a:p>
          <a:p>
            <a:r>
              <a:rPr lang="en-US" dirty="0"/>
              <a:t>Change: </a:t>
            </a:r>
            <a:r>
              <a:rPr lang="en-US" dirty="0" smtClean="0"/>
              <a:t>                        $ </a:t>
            </a:r>
            <a:r>
              <a:rPr lang="en-US" dirty="0"/>
              <a:t>1,417,810.51</a:t>
            </a:r>
            <a:endParaRPr lang="en-US" sz="1600" dirty="0"/>
          </a:p>
        </p:txBody>
      </p:sp>
      <p:sp>
        <p:nvSpPr>
          <p:cNvPr id="7" name="Rounded Rectangle 6"/>
          <p:cNvSpPr/>
          <p:nvPr/>
        </p:nvSpPr>
        <p:spPr>
          <a:xfrm>
            <a:off x="10972800" y="3306618"/>
            <a:ext cx="753825" cy="2493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1024661" y="6014008"/>
            <a:ext cx="753825" cy="24938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0851685" y="6394735"/>
            <a:ext cx="926801" cy="3807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8823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17</a:t>
            </a:fld>
            <a:endParaRPr lang="en-US"/>
          </a:p>
        </p:txBody>
      </p:sp>
      <p:sp>
        <p:nvSpPr>
          <p:cNvPr id="3" name="Title 2"/>
          <p:cNvSpPr>
            <a:spLocks noGrp="1"/>
          </p:cNvSpPr>
          <p:nvPr>
            <p:ph type="title"/>
          </p:nvPr>
        </p:nvSpPr>
        <p:spPr>
          <a:xfrm>
            <a:off x="575894" y="727787"/>
            <a:ext cx="11029616" cy="1014132"/>
          </a:xfrm>
        </p:spPr>
        <p:txBody>
          <a:bodyPr>
            <a:normAutofit fontScale="90000"/>
          </a:bodyPr>
          <a:lstStyle/>
          <a:p>
            <a:pPr algn="ctr"/>
            <a:r>
              <a:rPr lang="en-US" sz="3600" dirty="0" smtClean="0"/>
              <a:t>Fund 51: Bond Interest </a:t>
            </a:r>
            <a:br>
              <a:rPr lang="en-US" sz="3600" dirty="0" smtClean="0"/>
            </a:br>
            <a:r>
              <a:rPr lang="en-US" sz="3600" dirty="0" smtClean="0"/>
              <a:t>and Redemption Fund</a:t>
            </a:r>
            <a:endParaRPr lang="en-US" dirty="0"/>
          </a:p>
        </p:txBody>
      </p:sp>
      <p:sp>
        <p:nvSpPr>
          <p:cNvPr id="5" name="Rectangle 4"/>
          <p:cNvSpPr/>
          <p:nvPr/>
        </p:nvSpPr>
        <p:spPr>
          <a:xfrm>
            <a:off x="761664" y="1573968"/>
            <a:ext cx="10843846" cy="716350"/>
          </a:xfrm>
          <a:prstGeom prst="rect">
            <a:avLst/>
          </a:prstGeom>
        </p:spPr>
        <p:txBody>
          <a:bodyPr wrap="square">
            <a:spAutoFit/>
          </a:bodyPr>
          <a:lstStyle/>
          <a:p>
            <a:pPr>
              <a:lnSpc>
                <a:spcPct val="200000"/>
              </a:lnSpc>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6419273" y="2077378"/>
            <a:ext cx="5306146" cy="4480440"/>
          </a:xfrm>
          <a:prstGeom prst="rect">
            <a:avLst/>
          </a:prstGeom>
          <a:ln>
            <a:solidFill>
              <a:schemeClr val="tx1"/>
            </a:solidFill>
          </a:ln>
        </p:spPr>
      </p:pic>
      <p:sp>
        <p:nvSpPr>
          <p:cNvPr id="6" name="TextBox 5"/>
          <p:cNvSpPr txBox="1"/>
          <p:nvPr/>
        </p:nvSpPr>
        <p:spPr>
          <a:xfrm>
            <a:off x="575894" y="2290318"/>
            <a:ext cx="5501633" cy="3416320"/>
          </a:xfrm>
          <a:prstGeom prst="rect">
            <a:avLst/>
          </a:prstGeom>
          <a:noFill/>
        </p:spPr>
        <p:txBody>
          <a:bodyPr wrap="square" rtlCol="0">
            <a:spAutoFit/>
          </a:bodyPr>
          <a:lstStyle/>
          <a:p>
            <a:r>
              <a:rPr lang="en-US" dirty="0"/>
              <a:t>The Bond Interest and Redemption Fund exists as a holding account for the collection of payments made</a:t>
            </a:r>
          </a:p>
          <a:p>
            <a:r>
              <a:rPr lang="en-US" dirty="0"/>
              <a:t>by property owners for bond payments. This account is held at the County Treasury and the </a:t>
            </a:r>
            <a:r>
              <a:rPr lang="en-US" dirty="0" smtClean="0"/>
              <a:t>District receives </a:t>
            </a:r>
            <a:r>
              <a:rPr lang="en-US" dirty="0"/>
              <a:t>an accounting from the County for our annual reporting. Revenue is derived from interest only</a:t>
            </a:r>
            <a:r>
              <a:rPr lang="en-US" dirty="0" smtClean="0"/>
              <a:t>.</a:t>
            </a:r>
          </a:p>
          <a:p>
            <a:endParaRPr lang="en-US" dirty="0" smtClean="0"/>
          </a:p>
          <a:p>
            <a:endParaRPr lang="en-US" dirty="0"/>
          </a:p>
          <a:p>
            <a:endParaRPr lang="en-US" dirty="0" smtClean="0"/>
          </a:p>
          <a:p>
            <a:r>
              <a:rPr lang="en-US" dirty="0"/>
              <a:t>Beginning Fund </a:t>
            </a:r>
            <a:r>
              <a:rPr lang="en-US" dirty="0" smtClean="0"/>
              <a:t>Balance:  $ </a:t>
            </a:r>
            <a:r>
              <a:rPr lang="en-US" dirty="0"/>
              <a:t>403,708.12</a:t>
            </a:r>
          </a:p>
          <a:p>
            <a:r>
              <a:rPr lang="en-US" dirty="0"/>
              <a:t>Ending Fund </a:t>
            </a:r>
            <a:r>
              <a:rPr lang="en-US" dirty="0" smtClean="0"/>
              <a:t>Balance:      </a:t>
            </a:r>
            <a:r>
              <a:rPr lang="en-US" u="sng" dirty="0" smtClean="0"/>
              <a:t>$ </a:t>
            </a:r>
            <a:r>
              <a:rPr lang="en-US" u="sng" dirty="0"/>
              <a:t>412,888.78</a:t>
            </a:r>
          </a:p>
          <a:p>
            <a:r>
              <a:rPr lang="en-US" dirty="0"/>
              <a:t>Change: </a:t>
            </a:r>
            <a:r>
              <a:rPr lang="en-US" dirty="0" smtClean="0"/>
              <a:t>                        $    </a:t>
            </a:r>
            <a:r>
              <a:rPr lang="en-US" dirty="0"/>
              <a:t>9,108.66</a:t>
            </a:r>
          </a:p>
        </p:txBody>
      </p:sp>
      <p:sp>
        <p:nvSpPr>
          <p:cNvPr id="7" name="Rounded Rectangle 6"/>
          <p:cNvSpPr/>
          <p:nvPr/>
        </p:nvSpPr>
        <p:spPr>
          <a:xfrm>
            <a:off x="11203709" y="3315855"/>
            <a:ext cx="521710" cy="2678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1084555" y="5822209"/>
            <a:ext cx="640864" cy="3384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1084555" y="6244114"/>
            <a:ext cx="640864" cy="3384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7063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18</a:t>
            </a:fld>
            <a:endParaRPr lang="en-US"/>
          </a:p>
        </p:txBody>
      </p:sp>
      <p:sp>
        <p:nvSpPr>
          <p:cNvPr id="3" name="Title 2"/>
          <p:cNvSpPr>
            <a:spLocks noGrp="1"/>
          </p:cNvSpPr>
          <p:nvPr>
            <p:ph type="title"/>
          </p:nvPr>
        </p:nvSpPr>
        <p:spPr>
          <a:xfrm>
            <a:off x="575894" y="729658"/>
            <a:ext cx="11029616" cy="1362912"/>
          </a:xfrm>
        </p:spPr>
        <p:txBody>
          <a:bodyPr>
            <a:noAutofit/>
          </a:bodyPr>
          <a:lstStyle/>
          <a:p>
            <a:pPr algn="ctr"/>
            <a:r>
              <a:rPr lang="en-US" sz="3200" dirty="0" smtClean="0"/>
              <a:t/>
            </a:r>
            <a:br>
              <a:rPr lang="en-US" sz="3200" dirty="0" smtClean="0"/>
            </a:br>
            <a:r>
              <a:rPr lang="en-US" sz="3200" dirty="0" smtClean="0"/>
              <a:t>Supplementary Forms</a:t>
            </a:r>
            <a:br>
              <a:rPr lang="en-US" sz="3200" dirty="0" smtClean="0"/>
            </a:br>
            <a:endParaRPr lang="en-US" sz="3200" dirty="0"/>
          </a:p>
        </p:txBody>
      </p:sp>
      <p:sp>
        <p:nvSpPr>
          <p:cNvPr id="4" name="TextBox 3"/>
          <p:cNvSpPr txBox="1"/>
          <p:nvPr/>
        </p:nvSpPr>
        <p:spPr>
          <a:xfrm>
            <a:off x="336447" y="1854713"/>
            <a:ext cx="11508509" cy="4832092"/>
          </a:xfrm>
          <a:prstGeom prst="rect">
            <a:avLst/>
          </a:prstGeom>
          <a:noFill/>
        </p:spPr>
        <p:txBody>
          <a:bodyPr wrap="square" rtlCol="0">
            <a:spAutoFit/>
          </a:bodyPr>
          <a:lstStyle/>
          <a:p>
            <a:pPr algn="ctr"/>
            <a:r>
              <a:rPr lang="en-US" dirty="0" smtClean="0"/>
              <a:t>Supplementary Forms are a requirement at the Unaudited Actuals reporting period. Below is a brief description of the intent of each Form. </a:t>
            </a:r>
          </a:p>
          <a:p>
            <a:pPr marL="285750" indent="-285750">
              <a:buFont typeface="Arial" panose="020B0604020202020204" pitchFamily="34" charset="0"/>
              <a:buChar char="•"/>
            </a:pPr>
            <a:r>
              <a:rPr lang="en-US" sz="1600" b="1" dirty="0" smtClean="0"/>
              <a:t>Form A:  </a:t>
            </a:r>
            <a:r>
              <a:rPr lang="en-US" sz="1600" dirty="0" smtClean="0"/>
              <a:t>Attendance </a:t>
            </a:r>
            <a:r>
              <a:rPr lang="en-US" sz="1700" dirty="0" smtClean="0"/>
              <a:t>– shows the final ADA for the 2020-21 school year as well as what is projected at the Adopted Budget</a:t>
            </a:r>
          </a:p>
          <a:p>
            <a:pPr marL="285750" indent="-285750">
              <a:buFont typeface="Arial" panose="020B0604020202020204" pitchFamily="34" charset="0"/>
              <a:buChar char="•"/>
            </a:pPr>
            <a:r>
              <a:rPr lang="en-US" sz="1600" b="1" dirty="0" smtClean="0"/>
              <a:t>From Asset </a:t>
            </a:r>
            <a:r>
              <a:rPr lang="en-US" sz="1700" dirty="0" smtClean="0"/>
              <a:t>– shows how the District’s large assets (Land, Buildings, and Equipment) are depreciating according to the Auditors actuarial tables. </a:t>
            </a:r>
          </a:p>
          <a:p>
            <a:pPr marL="285750" indent="-285750">
              <a:buFont typeface="Arial" panose="020B0604020202020204" pitchFamily="34" charset="0"/>
              <a:buChar char="•"/>
            </a:pPr>
            <a:r>
              <a:rPr lang="en-US" sz="1700" b="1" dirty="0" smtClean="0"/>
              <a:t>Form CEA</a:t>
            </a:r>
            <a:r>
              <a:rPr lang="en-US" sz="1700" dirty="0" smtClean="0"/>
              <a:t>: Current Expense Formula/Minimum Classroom Compensation – calculation showing the District spent the minimum requirement of 68.68% of all of its expenditures on salaries and benefits. </a:t>
            </a:r>
          </a:p>
          <a:p>
            <a:pPr marL="285750" indent="-285750">
              <a:buFont typeface="Arial" panose="020B0604020202020204" pitchFamily="34" charset="0"/>
              <a:buChar char="•"/>
            </a:pPr>
            <a:r>
              <a:rPr lang="en-US" sz="1700" b="1" dirty="0" smtClean="0"/>
              <a:t>Form Debt </a:t>
            </a:r>
            <a:r>
              <a:rPr lang="en-US" sz="1700" dirty="0" smtClean="0"/>
              <a:t>– shows the District’s general obligation Bond payments, principal and interest.</a:t>
            </a:r>
          </a:p>
          <a:p>
            <a:pPr marL="285750" indent="-285750">
              <a:buFont typeface="Arial" panose="020B0604020202020204" pitchFamily="34" charset="0"/>
              <a:buChar char="•"/>
            </a:pPr>
            <a:r>
              <a:rPr lang="en-US" sz="1700" b="1" dirty="0" smtClean="0"/>
              <a:t>Form ESMOE</a:t>
            </a:r>
            <a:r>
              <a:rPr lang="en-US" sz="1700" dirty="0" smtClean="0"/>
              <a:t>: Every Student Succeeds Act Maintenance of Effort Expenditures – calculation showing the District spent at least as much as the previous year on students. </a:t>
            </a:r>
          </a:p>
          <a:p>
            <a:pPr marL="285750" indent="-285750">
              <a:buFont typeface="Arial" panose="020B0604020202020204" pitchFamily="34" charset="0"/>
              <a:buChar char="•"/>
            </a:pPr>
            <a:r>
              <a:rPr lang="en-US" sz="1700" b="1" dirty="0" smtClean="0"/>
              <a:t>Form ICR</a:t>
            </a:r>
            <a:r>
              <a:rPr lang="en-US" sz="1700" dirty="0" smtClean="0"/>
              <a:t>: Indirect Cost Rate – a calculation of the District’s Indirect Cost Rate it can charge programs for administrative fees</a:t>
            </a:r>
          </a:p>
          <a:p>
            <a:pPr marL="285750" indent="-285750">
              <a:buFont typeface="Arial" panose="020B0604020202020204" pitchFamily="34" charset="0"/>
              <a:buChar char="•"/>
            </a:pPr>
            <a:r>
              <a:rPr lang="en-US" sz="1700" b="1" dirty="0" smtClean="0"/>
              <a:t>Form L</a:t>
            </a:r>
            <a:r>
              <a:rPr lang="en-US" sz="1700" dirty="0" smtClean="0"/>
              <a:t>: Lottery – detail accounting of how the District spent its unrestricted and restricted Lottery allocation</a:t>
            </a:r>
          </a:p>
          <a:p>
            <a:pPr marL="285750" indent="-285750">
              <a:buFont typeface="Arial" panose="020B0604020202020204" pitchFamily="34" charset="0"/>
              <a:buChar char="•"/>
            </a:pPr>
            <a:r>
              <a:rPr lang="en-US" sz="1700" b="1" dirty="0" smtClean="0"/>
              <a:t>Form PCR: </a:t>
            </a:r>
            <a:r>
              <a:rPr lang="en-US" sz="1700" dirty="0" smtClean="0"/>
              <a:t>Program Cost Report – shows the distribution of how the District spent money between the different education program types (regular education, special education, independent study, etc.)</a:t>
            </a:r>
          </a:p>
          <a:p>
            <a:pPr marL="285750" indent="-285750">
              <a:buFont typeface="Arial" panose="020B0604020202020204" pitchFamily="34" charset="0"/>
              <a:buChar char="•"/>
            </a:pPr>
            <a:r>
              <a:rPr lang="en-US" sz="1700" b="1" dirty="0" smtClean="0"/>
              <a:t>Form PCRF: </a:t>
            </a:r>
            <a:r>
              <a:rPr lang="en-US" sz="1700" dirty="0" smtClean="0"/>
              <a:t>Program Cost Report Schedule of Allocation Factors – designation of ETE per education program type</a:t>
            </a:r>
          </a:p>
          <a:p>
            <a:pPr marL="285750" indent="-285750">
              <a:buFont typeface="Arial" panose="020B0604020202020204" pitchFamily="34" charset="0"/>
              <a:buChar char="•"/>
            </a:pPr>
            <a:r>
              <a:rPr lang="en-US" sz="1700" b="1" dirty="0" smtClean="0"/>
              <a:t>Form SIAA: </a:t>
            </a:r>
            <a:r>
              <a:rPr lang="en-US" sz="1700" dirty="0" smtClean="0"/>
              <a:t>Summery of </a:t>
            </a:r>
            <a:r>
              <a:rPr lang="en-US" sz="1700" dirty="0" err="1" smtClean="0"/>
              <a:t>Interfund</a:t>
            </a:r>
            <a:r>
              <a:rPr lang="en-US" sz="1700" dirty="0" smtClean="0"/>
              <a:t> Activities – List of the transfers made between the Districts various funds</a:t>
            </a:r>
          </a:p>
          <a:p>
            <a:pPr marL="285750" indent="-285750">
              <a:buFont typeface="Arial" panose="020B0604020202020204" pitchFamily="34" charset="0"/>
              <a:buChar char="•"/>
            </a:pPr>
            <a:r>
              <a:rPr lang="en-US" sz="1700" b="1" dirty="0" smtClean="0"/>
              <a:t>Form TRC: </a:t>
            </a:r>
            <a:r>
              <a:rPr lang="en-US" sz="1700" dirty="0" smtClean="0"/>
              <a:t>Technical Review Checks – shows the accurate reporting of SACS documents.</a:t>
            </a:r>
          </a:p>
        </p:txBody>
      </p:sp>
    </p:spTree>
    <p:extLst>
      <p:ext uri="{BB962C8B-B14F-4D97-AF65-F5344CB8AC3E}">
        <p14:creationId xmlns:p14="http://schemas.microsoft.com/office/powerpoint/2010/main" val="2236896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82951" y="2303191"/>
            <a:ext cx="6282430" cy="1323439"/>
          </a:xfrm>
          <a:prstGeom prst="rect">
            <a:avLst/>
          </a:prstGeom>
          <a:noFill/>
        </p:spPr>
        <p:txBody>
          <a:bodyPr wrap="square" lIns="91440" tIns="45720" rIns="91440" bIns="45720">
            <a:spAutoFit/>
          </a:bodyPr>
          <a:lstStyle/>
          <a:p>
            <a:pPr algn="ctr"/>
            <a:r>
              <a:rPr lang="en-US" sz="8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Questions?</a:t>
            </a:r>
            <a:endParaRPr lang="en-US" sz="8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3" name="Slide Number Placeholder 2"/>
          <p:cNvSpPr>
            <a:spLocks noGrp="1"/>
          </p:cNvSpPr>
          <p:nvPr>
            <p:ph type="sldNum" sz="quarter" idx="12"/>
          </p:nvPr>
        </p:nvSpPr>
        <p:spPr/>
        <p:txBody>
          <a:bodyPr/>
          <a:lstStyle/>
          <a:p>
            <a:fld id="{5269A5A3-1CD7-43A0-AE5F-EC136563A721}" type="slidenum">
              <a:rPr lang="en-US" smtClean="0"/>
              <a:t>19</a:t>
            </a:fld>
            <a:endParaRPr lang="en-US"/>
          </a:p>
        </p:txBody>
      </p:sp>
    </p:spTree>
    <p:extLst>
      <p:ext uri="{BB962C8B-B14F-4D97-AF65-F5344CB8AC3E}">
        <p14:creationId xmlns:p14="http://schemas.microsoft.com/office/powerpoint/2010/main" val="1736406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2872" y="893153"/>
            <a:ext cx="10000229" cy="584775"/>
          </a:xfrm>
          <a:prstGeom prst="rect">
            <a:avLst/>
          </a:prstGeom>
          <a:noFill/>
        </p:spPr>
        <p:txBody>
          <a:bodyPr wrap="square" rtlCol="0">
            <a:spAutoFit/>
          </a:bodyPr>
          <a:lstStyle/>
          <a:p>
            <a:pPr algn="ctr"/>
            <a:r>
              <a:rPr lang="en-US" sz="3200" dirty="0" smtClean="0">
                <a:solidFill>
                  <a:schemeClr val="bg1"/>
                </a:solidFill>
              </a:rPr>
              <a:t>Key Information for 2020-21 Unaudited Actuals</a:t>
            </a:r>
            <a:endParaRPr lang="en-US" sz="3200" dirty="0">
              <a:solidFill>
                <a:schemeClr val="bg1"/>
              </a:solidFill>
            </a:endParaRPr>
          </a:p>
        </p:txBody>
      </p:sp>
      <p:sp>
        <p:nvSpPr>
          <p:cNvPr id="3" name="TextBox 2"/>
          <p:cNvSpPr txBox="1"/>
          <p:nvPr/>
        </p:nvSpPr>
        <p:spPr>
          <a:xfrm>
            <a:off x="413659" y="1708820"/>
            <a:ext cx="11560628" cy="4093428"/>
          </a:xfrm>
          <a:prstGeom prst="rect">
            <a:avLst/>
          </a:prstGeom>
          <a:noFill/>
        </p:spPr>
        <p:txBody>
          <a:bodyPr wrap="square" rtlCol="0">
            <a:spAutoFit/>
          </a:bodyPr>
          <a:lstStyle/>
          <a:p>
            <a:pPr marL="342900" indent="-342900">
              <a:spcAft>
                <a:spcPts val="600"/>
              </a:spcAft>
              <a:buFont typeface="Arial" panose="020B0604020202020204" pitchFamily="34" charset="0"/>
              <a:buChar char="•"/>
            </a:pPr>
            <a:endParaRPr lang="en-US" sz="2400" dirty="0" smtClean="0"/>
          </a:p>
          <a:p>
            <a:pPr marL="342900" indent="-342900">
              <a:lnSpc>
                <a:spcPct val="150000"/>
              </a:lnSpc>
              <a:spcAft>
                <a:spcPts val="600"/>
              </a:spcAft>
              <a:buFont typeface="Arial" panose="020B0604020202020204" pitchFamily="34" charset="0"/>
              <a:buChar char="•"/>
            </a:pPr>
            <a:r>
              <a:rPr lang="en-US" sz="2400" dirty="0" smtClean="0"/>
              <a:t>Deficit spending:  </a:t>
            </a:r>
            <a:r>
              <a:rPr lang="en-US" sz="2400" dirty="0" smtClean="0">
                <a:solidFill>
                  <a:srgbClr val="FF0000"/>
                </a:solidFill>
              </a:rPr>
              <a:t>-$588,481. </a:t>
            </a:r>
            <a:r>
              <a:rPr lang="en-US" sz="2400" dirty="0" smtClean="0"/>
              <a:t>The Adopted Budget projected a deficit of </a:t>
            </a:r>
            <a:r>
              <a:rPr lang="en-US" sz="2400" dirty="0" smtClean="0">
                <a:solidFill>
                  <a:srgbClr val="FF0000"/>
                </a:solidFill>
              </a:rPr>
              <a:t>-$3,714,742 </a:t>
            </a:r>
            <a:r>
              <a:rPr lang="en-US" sz="2400" dirty="0" smtClean="0"/>
              <a:t>for the 2020-21 Unaudited Actuals. </a:t>
            </a:r>
            <a:endParaRPr lang="en-US" sz="2400" dirty="0" smtClean="0">
              <a:solidFill>
                <a:srgbClr val="FF0000"/>
              </a:solidFill>
            </a:endParaRPr>
          </a:p>
          <a:p>
            <a:pPr marL="342900" indent="-342900">
              <a:lnSpc>
                <a:spcPct val="150000"/>
              </a:lnSpc>
              <a:spcAft>
                <a:spcPts val="600"/>
              </a:spcAft>
              <a:buFont typeface="Arial" panose="020B0604020202020204" pitchFamily="34" charset="0"/>
              <a:buChar char="•"/>
            </a:pPr>
            <a:r>
              <a:rPr lang="en-US" sz="2400" dirty="0" smtClean="0"/>
              <a:t>Reserve Assignments of $4,120,000 met</a:t>
            </a:r>
          </a:p>
          <a:p>
            <a:pPr marL="342900" indent="-342900">
              <a:lnSpc>
                <a:spcPct val="150000"/>
              </a:lnSpc>
              <a:spcAft>
                <a:spcPts val="600"/>
              </a:spcAft>
              <a:buFont typeface="Arial" panose="020B0604020202020204" pitchFamily="34" charset="0"/>
              <a:buChar char="•"/>
            </a:pPr>
            <a:r>
              <a:rPr lang="en-US" sz="2400" dirty="0" smtClean="0"/>
              <a:t>43% of the $1,253,733 Restricted Ending Fund Balance is tied to earmarked COVID funded programs</a:t>
            </a:r>
          </a:p>
          <a:p>
            <a:pPr marL="342900" indent="-342900">
              <a:lnSpc>
                <a:spcPct val="150000"/>
              </a:lnSpc>
              <a:spcAft>
                <a:spcPts val="600"/>
              </a:spcAft>
              <a:buFont typeface="Arial" panose="020B0604020202020204" pitchFamily="34" charset="0"/>
              <a:buChar char="•"/>
            </a:pPr>
            <a:r>
              <a:rPr lang="en-US" sz="2400" dirty="0" smtClean="0"/>
              <a:t>Final Basic Aid Supplemental allocation: $2,161,347</a:t>
            </a:r>
            <a:endParaRPr lang="en-US" sz="2400" dirty="0"/>
          </a:p>
        </p:txBody>
      </p:sp>
      <p:sp>
        <p:nvSpPr>
          <p:cNvPr id="4" name="Slide Number Placeholder 3"/>
          <p:cNvSpPr>
            <a:spLocks noGrp="1"/>
          </p:cNvSpPr>
          <p:nvPr>
            <p:ph type="sldNum" sz="quarter" idx="12"/>
          </p:nvPr>
        </p:nvSpPr>
        <p:spPr/>
        <p:txBody>
          <a:bodyPr/>
          <a:lstStyle/>
          <a:p>
            <a:fld id="{5269A5A3-1CD7-43A0-AE5F-EC136563A721}" type="slidenum">
              <a:rPr lang="en-US" smtClean="0"/>
              <a:t>2</a:t>
            </a:fld>
            <a:endParaRPr lang="en-US" dirty="0"/>
          </a:p>
        </p:txBody>
      </p:sp>
    </p:spTree>
    <p:extLst>
      <p:ext uri="{BB962C8B-B14F-4D97-AF65-F5344CB8AC3E}">
        <p14:creationId xmlns:p14="http://schemas.microsoft.com/office/powerpoint/2010/main" val="890224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3</a:t>
            </a:fld>
            <a:endParaRPr lang="en-US"/>
          </a:p>
        </p:txBody>
      </p:sp>
      <p:sp>
        <p:nvSpPr>
          <p:cNvPr id="3" name="Title 2"/>
          <p:cNvSpPr>
            <a:spLocks noGrp="1"/>
          </p:cNvSpPr>
          <p:nvPr>
            <p:ph type="title"/>
          </p:nvPr>
        </p:nvSpPr>
        <p:spPr>
          <a:xfrm>
            <a:off x="575894" y="729658"/>
            <a:ext cx="11029616" cy="1071150"/>
          </a:xfrm>
        </p:spPr>
        <p:txBody>
          <a:bodyPr>
            <a:normAutofit fontScale="90000"/>
          </a:bodyPr>
          <a:lstStyle/>
          <a:p>
            <a:pPr algn="ctr"/>
            <a:r>
              <a:rPr lang="en-US" sz="4000" dirty="0" smtClean="0"/>
              <a:t>Fund 01</a:t>
            </a:r>
            <a:br>
              <a:rPr lang="en-US" sz="4000" dirty="0" smtClean="0"/>
            </a:br>
            <a:r>
              <a:rPr lang="en-US" sz="4000" dirty="0" smtClean="0"/>
              <a:t>General Fund</a:t>
            </a:r>
            <a:endParaRPr lang="en-US" sz="4000" dirty="0"/>
          </a:p>
        </p:txBody>
      </p:sp>
      <p:sp>
        <p:nvSpPr>
          <p:cNvPr id="11" name="TextBox 10"/>
          <p:cNvSpPr txBox="1"/>
          <p:nvPr/>
        </p:nvSpPr>
        <p:spPr>
          <a:xfrm>
            <a:off x="734271" y="1949347"/>
            <a:ext cx="6868706" cy="1569660"/>
          </a:xfrm>
          <a:prstGeom prst="rect">
            <a:avLst/>
          </a:prstGeom>
          <a:noFill/>
        </p:spPr>
        <p:txBody>
          <a:bodyPr wrap="square" rtlCol="0">
            <a:spAutoFit/>
          </a:bodyPr>
          <a:lstStyle/>
          <a:p>
            <a:pPr marL="342900" indent="-342900">
              <a:lnSpc>
                <a:spcPct val="200000"/>
              </a:lnSpc>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a:lnSpc>
                <a:spcPct val="200000"/>
              </a:lnSpc>
            </a:pPr>
            <a:endParaRPr lang="en-US" sz="2400" dirty="0" smtClean="0">
              <a:latin typeface="Arial" panose="020B0604020202020204" pitchFamily="34" charset="0"/>
              <a:cs typeface="Arial" panose="020B0604020202020204" pitchFamily="34" charset="0"/>
            </a:endParaRPr>
          </a:p>
        </p:txBody>
      </p:sp>
      <p:sp>
        <p:nvSpPr>
          <p:cNvPr id="5" name="TextBox 4"/>
          <p:cNvSpPr txBox="1"/>
          <p:nvPr/>
        </p:nvSpPr>
        <p:spPr>
          <a:xfrm>
            <a:off x="293914" y="2369052"/>
            <a:ext cx="4771573" cy="3939540"/>
          </a:xfrm>
          <a:prstGeom prst="rect">
            <a:avLst/>
          </a:prstGeom>
          <a:noFill/>
        </p:spPr>
        <p:txBody>
          <a:bodyPr wrap="square" rtlCol="0">
            <a:spAutoFit/>
          </a:bodyPr>
          <a:lstStyle/>
          <a:p>
            <a:r>
              <a:rPr lang="en-US" dirty="0"/>
              <a:t>The General Fund is the main operating fund of the District’s financial activities. </a:t>
            </a:r>
            <a:endParaRPr lang="en-US" dirty="0" smtClean="0"/>
          </a:p>
          <a:p>
            <a:endParaRPr lang="en-US" dirty="0"/>
          </a:p>
          <a:p>
            <a:r>
              <a:rPr lang="en-US" dirty="0" smtClean="0"/>
              <a:t>It </a:t>
            </a:r>
            <a:r>
              <a:rPr lang="en-US" dirty="0"/>
              <a:t>is used to account </a:t>
            </a:r>
            <a:r>
              <a:rPr lang="en-US" dirty="0" smtClean="0"/>
              <a:t>for the </a:t>
            </a:r>
            <a:r>
              <a:rPr lang="en-US" dirty="0"/>
              <a:t>ordinary operations of the District. </a:t>
            </a:r>
            <a:endParaRPr lang="en-US" dirty="0" smtClean="0"/>
          </a:p>
          <a:p>
            <a:endParaRPr lang="en-US" dirty="0"/>
          </a:p>
          <a:p>
            <a:r>
              <a:rPr lang="en-US" dirty="0" smtClean="0"/>
              <a:t>All </a:t>
            </a:r>
            <a:r>
              <a:rPr lang="en-US" dirty="0"/>
              <a:t>transactions except those accounted for in other </a:t>
            </a:r>
            <a:r>
              <a:rPr lang="en-US" dirty="0" smtClean="0"/>
              <a:t>special designation </a:t>
            </a:r>
            <a:r>
              <a:rPr lang="en-US" dirty="0"/>
              <a:t>funds are accounted for in this </a:t>
            </a:r>
            <a:r>
              <a:rPr lang="en-US" dirty="0" smtClean="0"/>
              <a:t>fund.</a:t>
            </a:r>
          </a:p>
          <a:p>
            <a:endParaRPr lang="en-US" dirty="0" smtClean="0"/>
          </a:p>
          <a:p>
            <a:endParaRPr lang="en-US" sz="1600" dirty="0"/>
          </a:p>
          <a:p>
            <a:r>
              <a:rPr lang="en-US" dirty="0" smtClean="0"/>
              <a:t>Beginning </a:t>
            </a:r>
            <a:r>
              <a:rPr lang="en-US" dirty="0"/>
              <a:t>Fund </a:t>
            </a:r>
            <a:r>
              <a:rPr lang="en-US" dirty="0" smtClean="0"/>
              <a:t>Balance: $ </a:t>
            </a:r>
            <a:r>
              <a:rPr lang="en-US" dirty="0"/>
              <a:t>9,268,645.81</a:t>
            </a:r>
          </a:p>
          <a:p>
            <a:r>
              <a:rPr lang="en-US" dirty="0"/>
              <a:t>Ending Fund </a:t>
            </a:r>
            <a:r>
              <a:rPr lang="en-US" dirty="0" smtClean="0"/>
              <a:t>Balance:     </a:t>
            </a:r>
            <a:r>
              <a:rPr lang="en-US" u="sng" dirty="0"/>
              <a:t>$ 8,680,164.67</a:t>
            </a:r>
          </a:p>
          <a:p>
            <a:r>
              <a:rPr lang="en-US" dirty="0"/>
              <a:t>Change: </a:t>
            </a:r>
            <a:r>
              <a:rPr lang="en-US" dirty="0" smtClean="0"/>
              <a:t>                         </a:t>
            </a:r>
            <a:r>
              <a:rPr lang="en-US" dirty="0" smtClean="0">
                <a:solidFill>
                  <a:srgbClr val="FF0000"/>
                </a:solidFill>
              </a:rPr>
              <a:t>-$</a:t>
            </a:r>
            <a:r>
              <a:rPr lang="en-US" dirty="0">
                <a:solidFill>
                  <a:srgbClr val="FF0000"/>
                </a:solidFill>
              </a:rPr>
              <a:t>588,481.14</a:t>
            </a:r>
          </a:p>
        </p:txBody>
      </p:sp>
      <p:pic>
        <p:nvPicPr>
          <p:cNvPr id="6" name="Picture 5"/>
          <p:cNvPicPr>
            <a:picLocks noChangeAspect="1"/>
          </p:cNvPicPr>
          <p:nvPr/>
        </p:nvPicPr>
        <p:blipFill>
          <a:blip r:embed="rId2"/>
          <a:stretch>
            <a:fillRect/>
          </a:stretch>
        </p:blipFill>
        <p:spPr>
          <a:xfrm>
            <a:off x="5065487" y="2223179"/>
            <a:ext cx="6742072" cy="4384925"/>
          </a:xfrm>
          <a:prstGeom prst="rect">
            <a:avLst/>
          </a:prstGeom>
          <a:ln w="12700">
            <a:solidFill>
              <a:schemeClr val="tx1"/>
            </a:solidFill>
          </a:ln>
        </p:spPr>
      </p:pic>
      <p:sp>
        <p:nvSpPr>
          <p:cNvPr id="7" name="Rounded Rectangle 6"/>
          <p:cNvSpPr/>
          <p:nvPr/>
        </p:nvSpPr>
        <p:spPr>
          <a:xfrm>
            <a:off x="11179627" y="3534328"/>
            <a:ext cx="656471" cy="32727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Rounded Rectangle 8"/>
          <p:cNvSpPr/>
          <p:nvPr/>
        </p:nvSpPr>
        <p:spPr>
          <a:xfrm>
            <a:off x="11051896" y="5254033"/>
            <a:ext cx="808871" cy="32727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Rounded Rectangle 9"/>
          <p:cNvSpPr/>
          <p:nvPr/>
        </p:nvSpPr>
        <p:spPr>
          <a:xfrm>
            <a:off x="11051896" y="6308592"/>
            <a:ext cx="808871" cy="32727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098012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4</a:t>
            </a:fld>
            <a:endParaRPr lang="en-US"/>
          </a:p>
        </p:txBody>
      </p:sp>
      <p:sp>
        <p:nvSpPr>
          <p:cNvPr id="4" name="Rectangle 3"/>
          <p:cNvSpPr/>
          <p:nvPr/>
        </p:nvSpPr>
        <p:spPr>
          <a:xfrm>
            <a:off x="2251959" y="569367"/>
            <a:ext cx="782182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chemeClr val="accent3"/>
                </a:solidFill>
                <a:effectLst/>
              </a:rPr>
              <a:t>General Fund Revenues</a:t>
            </a:r>
            <a:endParaRPr lang="en-US" sz="5400" b="1" cap="none" spc="0" dirty="0">
              <a:ln/>
              <a:solidFill>
                <a:schemeClr val="accent3"/>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4128064775"/>
              </p:ext>
            </p:extLst>
          </p:nvPr>
        </p:nvGraphicFramePr>
        <p:xfrm>
          <a:off x="704189" y="1492701"/>
          <a:ext cx="10593678" cy="5118305"/>
        </p:xfrm>
        <a:graphic>
          <a:graphicData uri="http://schemas.openxmlformats.org/drawingml/2006/table">
            <a:tbl>
              <a:tblPr/>
              <a:tblGrid>
                <a:gridCol w="2115267">
                  <a:extLst>
                    <a:ext uri="{9D8B030D-6E8A-4147-A177-3AD203B41FA5}">
                      <a16:colId xmlns:a16="http://schemas.microsoft.com/office/drawing/2014/main" val="3667084547"/>
                    </a:ext>
                  </a:extLst>
                </a:gridCol>
                <a:gridCol w="1387060">
                  <a:extLst>
                    <a:ext uri="{9D8B030D-6E8A-4147-A177-3AD203B41FA5}">
                      <a16:colId xmlns:a16="http://schemas.microsoft.com/office/drawing/2014/main" val="3092742761"/>
                    </a:ext>
                  </a:extLst>
                </a:gridCol>
                <a:gridCol w="1265692">
                  <a:extLst>
                    <a:ext uri="{9D8B030D-6E8A-4147-A177-3AD203B41FA5}">
                      <a16:colId xmlns:a16="http://schemas.microsoft.com/office/drawing/2014/main" val="2994971633"/>
                    </a:ext>
                  </a:extLst>
                </a:gridCol>
                <a:gridCol w="832237">
                  <a:extLst>
                    <a:ext uri="{9D8B030D-6E8A-4147-A177-3AD203B41FA5}">
                      <a16:colId xmlns:a16="http://schemas.microsoft.com/office/drawing/2014/main" val="2158038111"/>
                    </a:ext>
                  </a:extLst>
                </a:gridCol>
                <a:gridCol w="832237">
                  <a:extLst>
                    <a:ext uri="{9D8B030D-6E8A-4147-A177-3AD203B41FA5}">
                      <a16:colId xmlns:a16="http://schemas.microsoft.com/office/drawing/2014/main" val="545814159"/>
                    </a:ext>
                  </a:extLst>
                </a:gridCol>
                <a:gridCol w="832237">
                  <a:extLst>
                    <a:ext uri="{9D8B030D-6E8A-4147-A177-3AD203B41FA5}">
                      <a16:colId xmlns:a16="http://schemas.microsoft.com/office/drawing/2014/main" val="491595824"/>
                    </a:ext>
                  </a:extLst>
                </a:gridCol>
                <a:gridCol w="832237">
                  <a:extLst>
                    <a:ext uri="{9D8B030D-6E8A-4147-A177-3AD203B41FA5}">
                      <a16:colId xmlns:a16="http://schemas.microsoft.com/office/drawing/2014/main" val="1412043517"/>
                    </a:ext>
                  </a:extLst>
                </a:gridCol>
                <a:gridCol w="832237">
                  <a:extLst>
                    <a:ext uri="{9D8B030D-6E8A-4147-A177-3AD203B41FA5}">
                      <a16:colId xmlns:a16="http://schemas.microsoft.com/office/drawing/2014/main" val="1708985541"/>
                    </a:ext>
                  </a:extLst>
                </a:gridCol>
                <a:gridCol w="832237">
                  <a:extLst>
                    <a:ext uri="{9D8B030D-6E8A-4147-A177-3AD203B41FA5}">
                      <a16:colId xmlns:a16="http://schemas.microsoft.com/office/drawing/2014/main" val="2230049100"/>
                    </a:ext>
                  </a:extLst>
                </a:gridCol>
                <a:gridCol w="832237">
                  <a:extLst>
                    <a:ext uri="{9D8B030D-6E8A-4147-A177-3AD203B41FA5}">
                      <a16:colId xmlns:a16="http://schemas.microsoft.com/office/drawing/2014/main" val="3527317993"/>
                    </a:ext>
                  </a:extLst>
                </a:gridCol>
              </a:tblGrid>
              <a:tr h="24320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71176184"/>
                  </a:ext>
                </a:extLst>
              </a:tr>
              <a:tr h="596953">
                <a:tc>
                  <a:txBody>
                    <a:bodyPr/>
                    <a:lstStyle/>
                    <a:p>
                      <a:pPr algn="l" fontAlgn="b"/>
                      <a:endParaRPr lang="en-US" sz="1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US" sz="1000" b="1" i="0" u="sng" strike="noStrike" dirty="0">
                          <a:solidFill>
                            <a:srgbClr val="000000"/>
                          </a:solidFill>
                          <a:effectLst/>
                          <a:latin typeface="Comic Sans MS" panose="030F0702030302020204" pitchFamily="66" charset="0"/>
                        </a:rPr>
                        <a:t>Dollars per ADA</a:t>
                      </a:r>
                    </a:p>
                  </a:txBody>
                  <a:tcPr marL="0" marR="0" marT="0" marB="0" anchor="ctr">
                    <a:lnL>
                      <a:noFill/>
                    </a:lnL>
                    <a:lnR>
                      <a:noFill/>
                    </a:lnR>
                    <a:lnT>
                      <a:noFill/>
                    </a:lnT>
                    <a:lnB>
                      <a:noFill/>
                    </a:lnB>
                  </a:tcPr>
                </a:tc>
                <a:tc>
                  <a:txBody>
                    <a:bodyPr/>
                    <a:lstStyle/>
                    <a:p>
                      <a:pPr algn="ctr" fontAlgn="ctr"/>
                      <a:r>
                        <a:rPr lang="en-US" sz="1000" b="1" i="0" u="sng" strike="noStrike" dirty="0">
                          <a:solidFill>
                            <a:srgbClr val="000000"/>
                          </a:solidFill>
                          <a:effectLst/>
                          <a:latin typeface="Comic Sans MS" panose="030F0702030302020204" pitchFamily="66" charset="0"/>
                        </a:rPr>
                        <a:t>Total Amount</a:t>
                      </a:r>
                    </a:p>
                  </a:txBody>
                  <a:tcPr marL="0" marR="0" marT="0" marB="0" anchor="ctr">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13327515"/>
                  </a:ext>
                </a:extLst>
              </a:tr>
              <a:tr h="298476">
                <a:tc>
                  <a:txBody>
                    <a:bodyPr/>
                    <a:lstStyle/>
                    <a:p>
                      <a:pPr algn="l" fontAlgn="b"/>
                      <a:r>
                        <a:rPr lang="en-US" sz="1000" b="0" i="0" u="none" strike="noStrike">
                          <a:solidFill>
                            <a:srgbClr val="000000"/>
                          </a:solidFill>
                          <a:effectLst/>
                          <a:latin typeface="Comic Sans MS" panose="030F0702030302020204" pitchFamily="66" charset="0"/>
                        </a:rPr>
                        <a:t>LCFF Sources</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12,123.92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8,933,391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07539003"/>
                  </a:ext>
                </a:extLst>
              </a:tr>
              <a:tr h="298476">
                <a:tc>
                  <a:txBody>
                    <a:bodyPr/>
                    <a:lstStyle/>
                    <a:p>
                      <a:pPr algn="l" fontAlgn="b"/>
                      <a:r>
                        <a:rPr lang="en-US" sz="1000" b="0" i="0" u="none" strike="noStrike">
                          <a:solidFill>
                            <a:srgbClr val="000000"/>
                          </a:solidFill>
                          <a:effectLst/>
                          <a:latin typeface="Comic Sans MS" panose="030F0702030302020204" pitchFamily="66" charset="0"/>
                        </a:rPr>
                        <a:t>Federal Revenue</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omic Sans MS" panose="030F0702030302020204" pitchFamily="66" charset="0"/>
                        </a:rPr>
                        <a:t> $          600.06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442,145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01438954"/>
                  </a:ext>
                </a:extLst>
              </a:tr>
              <a:tr h="298476">
                <a:tc>
                  <a:txBody>
                    <a:bodyPr/>
                    <a:lstStyle/>
                    <a:p>
                      <a:pPr algn="l" fontAlgn="b"/>
                      <a:r>
                        <a:rPr lang="en-US" sz="1000" b="0" i="0" u="none" strike="noStrike">
                          <a:solidFill>
                            <a:srgbClr val="000000"/>
                          </a:solidFill>
                          <a:effectLst/>
                          <a:latin typeface="Comic Sans MS" panose="030F0702030302020204" pitchFamily="66" charset="0"/>
                        </a:rPr>
                        <a:t>State Revenue</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1,693.58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1,247,899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49585965"/>
                  </a:ext>
                </a:extLst>
              </a:tr>
              <a:tr h="298476">
                <a:tc>
                  <a:txBody>
                    <a:bodyPr/>
                    <a:lstStyle/>
                    <a:p>
                      <a:pPr algn="l" fontAlgn="b"/>
                      <a:r>
                        <a:rPr lang="en-US" sz="1000" b="0" i="0" u="none" strike="noStrike">
                          <a:solidFill>
                            <a:srgbClr val="000000"/>
                          </a:solidFill>
                          <a:effectLst/>
                          <a:latin typeface="Comic Sans MS" panose="030F0702030302020204" pitchFamily="66" charset="0"/>
                        </a:rPr>
                        <a:t>Local Revenue</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422.37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omic Sans MS" panose="030F0702030302020204" pitchFamily="66" charset="0"/>
                        </a:rPr>
                        <a:t> $      311,220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24499418"/>
                  </a:ext>
                </a:extLst>
              </a:tr>
              <a:tr h="298476">
                <a:tc>
                  <a:txBody>
                    <a:bodyPr/>
                    <a:lstStyle/>
                    <a:p>
                      <a:pPr algn="r" fontAlgn="b"/>
                      <a:r>
                        <a:rPr lang="en-US" sz="1000" b="1" i="0" u="none" strike="noStrike" dirty="0">
                          <a:solidFill>
                            <a:srgbClr val="000000"/>
                          </a:solidFill>
                          <a:effectLst/>
                          <a:latin typeface="Comic Sans MS" panose="030F0702030302020204" pitchFamily="66" charset="0"/>
                        </a:rPr>
                        <a:t>TOTAL REVENUES</a:t>
                      </a:r>
                    </a:p>
                  </a:txBody>
                  <a:tcPr marL="0" marR="0" marT="0" marB="0" anchor="b">
                    <a:lnL>
                      <a:noFill/>
                    </a:lnL>
                    <a:lnR>
                      <a:noFill/>
                    </a:lnR>
                    <a:lnT>
                      <a:noFill/>
                    </a:lnT>
                    <a:lnB>
                      <a:noFill/>
                    </a:lnB>
                  </a:tcPr>
                </a:tc>
                <a:tc>
                  <a:txBody>
                    <a:bodyPr/>
                    <a:lstStyle/>
                    <a:p>
                      <a:pPr algn="l" fontAlgn="b"/>
                      <a:r>
                        <a:rPr lang="en-US" sz="1000" b="1" i="0" u="none" strike="noStrike">
                          <a:solidFill>
                            <a:srgbClr val="000000"/>
                          </a:solidFill>
                          <a:effectLst/>
                          <a:latin typeface="Comic Sans MS" panose="030F0702030302020204" pitchFamily="66" charset="0"/>
                        </a:rPr>
                        <a:t> $     14,839.93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a:solidFill>
                            <a:srgbClr val="000000"/>
                          </a:solidFill>
                          <a:effectLst/>
                          <a:latin typeface="Comic Sans MS" panose="030F0702030302020204" pitchFamily="66" charset="0"/>
                        </a:rPr>
                        <a:t> $ 10,934,654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585871627"/>
                  </a:ext>
                </a:extLst>
              </a:tr>
              <a:tr h="243202">
                <a:tc>
                  <a:txBody>
                    <a:bodyPr/>
                    <a:lstStyle/>
                    <a:p>
                      <a:pPr algn="l" fontAlgn="b"/>
                      <a:endParaRPr lang="en-US" sz="1000" b="1"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58296155"/>
                  </a:ext>
                </a:extLst>
              </a:tr>
              <a:tr h="298476">
                <a:tc>
                  <a:txBody>
                    <a:bodyPr/>
                    <a:lstStyle/>
                    <a:p>
                      <a:pPr algn="l" fontAlgn="b"/>
                      <a:r>
                        <a:rPr lang="en-US" sz="1000" b="0" i="0" u="none" strike="noStrike">
                          <a:solidFill>
                            <a:srgbClr val="000000"/>
                          </a:solidFill>
                          <a:effectLst/>
                          <a:latin typeface="Comic Sans MS" panose="030F0702030302020204" pitchFamily="66" charset="0"/>
                        </a:rPr>
                        <a:t>Transfers In &amp; Others</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1,885.08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omic Sans MS" panose="030F0702030302020204" pitchFamily="66" charset="0"/>
                        </a:rPr>
                        <a:t> $   1,389,000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145711769"/>
                  </a:ext>
                </a:extLst>
              </a:tr>
              <a:tr h="298476">
                <a:tc>
                  <a:txBody>
                    <a:bodyPr/>
                    <a:lstStyle/>
                    <a:p>
                      <a:pPr algn="r" fontAlgn="b"/>
                      <a:r>
                        <a:rPr lang="en-US" sz="1000" b="1" i="0" u="none" strike="noStrike" dirty="0">
                          <a:solidFill>
                            <a:srgbClr val="000000"/>
                          </a:solidFill>
                          <a:effectLst/>
                          <a:latin typeface="Comic Sans MS" panose="030F0702030302020204" pitchFamily="66" charset="0"/>
                        </a:rPr>
                        <a:t>Total Resources</a:t>
                      </a:r>
                    </a:p>
                  </a:txBody>
                  <a:tcPr marL="0" marR="0" marT="0" marB="0" anchor="b">
                    <a:lnL>
                      <a:noFill/>
                    </a:lnL>
                    <a:lnR>
                      <a:noFill/>
                    </a:lnR>
                    <a:lnT>
                      <a:noFill/>
                    </a:lnT>
                    <a:lnB>
                      <a:noFill/>
                    </a:lnB>
                  </a:tcPr>
                </a:tc>
                <a:tc>
                  <a:txBody>
                    <a:bodyPr/>
                    <a:lstStyle/>
                    <a:p>
                      <a:pPr algn="l" fontAlgn="b"/>
                      <a:r>
                        <a:rPr lang="en-US" sz="1000" b="1" i="0" u="none" strike="noStrike" dirty="0">
                          <a:solidFill>
                            <a:srgbClr val="000000"/>
                          </a:solidFill>
                          <a:effectLst/>
                          <a:latin typeface="Comic Sans MS" panose="030F0702030302020204" pitchFamily="66" charset="0"/>
                        </a:rPr>
                        <a:t> $      16,725.01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dirty="0">
                          <a:solidFill>
                            <a:srgbClr val="000000"/>
                          </a:solidFill>
                          <a:effectLst/>
                          <a:latin typeface="Comic Sans MS" panose="030F0702030302020204" pitchFamily="66" charset="0"/>
                        </a:rPr>
                        <a:t> $ 12,323,654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547203039"/>
                  </a:ext>
                </a:extLst>
              </a:tr>
              <a:tr h="24320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135111229"/>
                  </a:ext>
                </a:extLst>
              </a:tr>
              <a:tr h="24320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80486613"/>
                  </a:ext>
                </a:extLst>
              </a:tr>
              <a:tr h="24320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529055036"/>
                  </a:ext>
                </a:extLst>
              </a:tr>
              <a:tr h="24320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867440796"/>
                  </a:ext>
                </a:extLst>
              </a:tr>
              <a:tr h="24320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008869825"/>
                  </a:ext>
                </a:extLst>
              </a:tr>
              <a:tr h="24320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54230375"/>
                  </a:ext>
                </a:extLst>
              </a:tr>
              <a:tr h="24320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037332995"/>
                  </a:ext>
                </a:extLst>
              </a:tr>
              <a:tr h="243202">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33905015"/>
                  </a:ext>
                </a:extLst>
              </a:tr>
            </a:tbl>
          </a:graphicData>
        </a:graphic>
      </p:graphicFrame>
      <p:graphicFrame>
        <p:nvGraphicFramePr>
          <p:cNvPr id="6" name="Chart 5"/>
          <p:cNvGraphicFramePr/>
          <p:nvPr>
            <p:extLst>
              <p:ext uri="{D42A27DB-BD31-4B8C-83A1-F6EECF244321}">
                <p14:modId xmlns:p14="http://schemas.microsoft.com/office/powerpoint/2010/main" val="4112042036"/>
              </p:ext>
            </p:extLst>
          </p:nvPr>
        </p:nvGraphicFramePr>
        <p:xfrm>
          <a:off x="5695560" y="1770659"/>
          <a:ext cx="5602307" cy="477017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51789" y="6197445"/>
            <a:ext cx="4991371" cy="646331"/>
          </a:xfrm>
          <a:prstGeom prst="rect">
            <a:avLst/>
          </a:prstGeom>
          <a:noFill/>
        </p:spPr>
        <p:txBody>
          <a:bodyPr wrap="square" rtlCol="0">
            <a:spAutoFit/>
          </a:bodyPr>
          <a:lstStyle/>
          <a:p>
            <a:r>
              <a:rPr lang="en-US" dirty="0" smtClean="0"/>
              <a:t>Final ADA: 736.84, </a:t>
            </a:r>
          </a:p>
          <a:p>
            <a:r>
              <a:rPr lang="en-US" dirty="0" smtClean="0"/>
              <a:t>740.33 projected for 2021-22</a:t>
            </a:r>
            <a:endParaRPr lang="en-US" dirty="0"/>
          </a:p>
        </p:txBody>
      </p:sp>
    </p:spTree>
    <p:extLst>
      <p:ext uri="{BB962C8B-B14F-4D97-AF65-F5344CB8AC3E}">
        <p14:creationId xmlns:p14="http://schemas.microsoft.com/office/powerpoint/2010/main" val="2790724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5</a:t>
            </a:fld>
            <a:endParaRPr lang="en-US"/>
          </a:p>
        </p:txBody>
      </p:sp>
      <p:sp>
        <p:nvSpPr>
          <p:cNvPr id="3" name="Rectangle 2"/>
          <p:cNvSpPr/>
          <p:nvPr/>
        </p:nvSpPr>
        <p:spPr>
          <a:xfrm>
            <a:off x="1635545" y="569367"/>
            <a:ext cx="9054658"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chemeClr val="accent3"/>
                </a:solidFill>
                <a:effectLst/>
              </a:rPr>
              <a:t>General Fund Expenditures</a:t>
            </a:r>
            <a:endParaRPr lang="en-US" sz="5400" b="1" cap="none" spc="0" dirty="0">
              <a:ln/>
              <a:solidFill>
                <a:schemeClr val="accent3"/>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281332935"/>
              </p:ext>
            </p:extLst>
          </p:nvPr>
        </p:nvGraphicFramePr>
        <p:xfrm>
          <a:off x="606969" y="1418890"/>
          <a:ext cx="10373711" cy="4902372"/>
        </p:xfrm>
        <a:graphic>
          <a:graphicData uri="http://schemas.openxmlformats.org/drawingml/2006/table">
            <a:tbl>
              <a:tblPr/>
              <a:tblGrid>
                <a:gridCol w="2745982">
                  <a:extLst>
                    <a:ext uri="{9D8B030D-6E8A-4147-A177-3AD203B41FA5}">
                      <a16:colId xmlns:a16="http://schemas.microsoft.com/office/drawing/2014/main" val="1315183586"/>
                    </a:ext>
                  </a:extLst>
                </a:gridCol>
                <a:gridCol w="1174670">
                  <a:extLst>
                    <a:ext uri="{9D8B030D-6E8A-4147-A177-3AD203B41FA5}">
                      <a16:colId xmlns:a16="http://schemas.microsoft.com/office/drawing/2014/main" val="2249498192"/>
                    </a:ext>
                  </a:extLst>
                </a:gridCol>
                <a:gridCol w="1327225">
                  <a:extLst>
                    <a:ext uri="{9D8B030D-6E8A-4147-A177-3AD203B41FA5}">
                      <a16:colId xmlns:a16="http://schemas.microsoft.com/office/drawing/2014/main" val="794735079"/>
                    </a:ext>
                  </a:extLst>
                </a:gridCol>
                <a:gridCol w="732262">
                  <a:extLst>
                    <a:ext uri="{9D8B030D-6E8A-4147-A177-3AD203B41FA5}">
                      <a16:colId xmlns:a16="http://schemas.microsoft.com/office/drawing/2014/main" val="1315465188"/>
                    </a:ext>
                  </a:extLst>
                </a:gridCol>
                <a:gridCol w="732262">
                  <a:extLst>
                    <a:ext uri="{9D8B030D-6E8A-4147-A177-3AD203B41FA5}">
                      <a16:colId xmlns:a16="http://schemas.microsoft.com/office/drawing/2014/main" val="4121007278"/>
                    </a:ext>
                  </a:extLst>
                </a:gridCol>
                <a:gridCol w="732262">
                  <a:extLst>
                    <a:ext uri="{9D8B030D-6E8A-4147-A177-3AD203B41FA5}">
                      <a16:colId xmlns:a16="http://schemas.microsoft.com/office/drawing/2014/main" val="485751984"/>
                    </a:ext>
                  </a:extLst>
                </a:gridCol>
                <a:gridCol w="732262">
                  <a:extLst>
                    <a:ext uri="{9D8B030D-6E8A-4147-A177-3AD203B41FA5}">
                      <a16:colId xmlns:a16="http://schemas.microsoft.com/office/drawing/2014/main" val="3716007225"/>
                    </a:ext>
                  </a:extLst>
                </a:gridCol>
                <a:gridCol w="732262">
                  <a:extLst>
                    <a:ext uri="{9D8B030D-6E8A-4147-A177-3AD203B41FA5}">
                      <a16:colId xmlns:a16="http://schemas.microsoft.com/office/drawing/2014/main" val="2390254821"/>
                    </a:ext>
                  </a:extLst>
                </a:gridCol>
                <a:gridCol w="732262">
                  <a:extLst>
                    <a:ext uri="{9D8B030D-6E8A-4147-A177-3AD203B41FA5}">
                      <a16:colId xmlns:a16="http://schemas.microsoft.com/office/drawing/2014/main" val="119873269"/>
                    </a:ext>
                  </a:extLst>
                </a:gridCol>
                <a:gridCol w="732262">
                  <a:extLst>
                    <a:ext uri="{9D8B030D-6E8A-4147-A177-3AD203B41FA5}">
                      <a16:colId xmlns:a16="http://schemas.microsoft.com/office/drawing/2014/main" val="347139276"/>
                    </a:ext>
                  </a:extLst>
                </a:gridCol>
              </a:tblGrid>
              <a:tr h="670197">
                <a:tc>
                  <a:txBody>
                    <a:bodyPr/>
                    <a:lstStyle/>
                    <a:p>
                      <a:pPr algn="ctr" fontAlgn="b"/>
                      <a:r>
                        <a:rPr lang="en-US" sz="1400" b="1" i="0" u="none" strike="noStrike" dirty="0">
                          <a:solidFill>
                            <a:srgbClr val="000000"/>
                          </a:solidFill>
                          <a:effectLst/>
                          <a:latin typeface="Comic Sans MS" panose="030F0702030302020204" pitchFamily="66" charset="0"/>
                        </a:rPr>
                        <a:t>Expenditures</a:t>
                      </a:r>
                    </a:p>
                  </a:txBody>
                  <a:tcPr marL="0" marR="0" marT="0" marB="0" anchor="b">
                    <a:lnL>
                      <a:noFill/>
                    </a:lnL>
                    <a:lnR>
                      <a:noFill/>
                    </a:lnR>
                    <a:lnT>
                      <a:noFill/>
                    </a:lnT>
                    <a:lnB>
                      <a:noFill/>
                    </a:lnB>
                  </a:tcPr>
                </a:tc>
                <a:tc>
                  <a:txBody>
                    <a:bodyPr/>
                    <a:lstStyle/>
                    <a:p>
                      <a:pPr algn="ctr" fontAlgn="ctr"/>
                      <a:r>
                        <a:rPr lang="en-US" sz="1050" b="1" i="0" u="sng" strike="noStrike">
                          <a:solidFill>
                            <a:srgbClr val="000000"/>
                          </a:solidFill>
                          <a:effectLst/>
                          <a:latin typeface="Comic Sans MS" panose="030F0702030302020204" pitchFamily="66" charset="0"/>
                        </a:rPr>
                        <a:t>Dollars per ADA</a:t>
                      </a:r>
                    </a:p>
                  </a:txBody>
                  <a:tcPr marL="0" marR="0" marT="0" marB="0" anchor="ctr">
                    <a:lnL>
                      <a:noFill/>
                    </a:lnL>
                    <a:lnR>
                      <a:noFill/>
                    </a:lnR>
                    <a:lnT>
                      <a:noFill/>
                    </a:lnT>
                    <a:lnB>
                      <a:noFill/>
                    </a:lnB>
                  </a:tcPr>
                </a:tc>
                <a:tc>
                  <a:txBody>
                    <a:bodyPr/>
                    <a:lstStyle/>
                    <a:p>
                      <a:pPr algn="ctr" fontAlgn="ctr"/>
                      <a:r>
                        <a:rPr lang="en-US" sz="1050" b="1" i="0" u="sng" strike="noStrike" dirty="0">
                          <a:solidFill>
                            <a:srgbClr val="000000"/>
                          </a:solidFill>
                          <a:effectLst/>
                          <a:latin typeface="Comic Sans MS" panose="030F0702030302020204" pitchFamily="66" charset="0"/>
                        </a:rPr>
                        <a:t>Total Amount</a:t>
                      </a:r>
                    </a:p>
                  </a:txBody>
                  <a:tcPr marL="0" marR="0" marT="0" marB="0" anchor="ctr">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874257134"/>
                  </a:ext>
                </a:extLst>
              </a:tr>
              <a:tr h="335099">
                <a:tc>
                  <a:txBody>
                    <a:bodyPr/>
                    <a:lstStyle/>
                    <a:p>
                      <a:pPr algn="l" fontAlgn="b"/>
                      <a:r>
                        <a:rPr lang="en-US" sz="1000" b="0" i="0" u="none" strike="noStrike">
                          <a:solidFill>
                            <a:srgbClr val="000000"/>
                          </a:solidFill>
                          <a:effectLst/>
                          <a:latin typeface="Comic Sans MS" panose="030F0702030302020204" pitchFamily="66" charset="0"/>
                        </a:rPr>
                        <a:t>Certificated Salaries</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6,286.91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4,632,448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02194778"/>
                  </a:ext>
                </a:extLst>
              </a:tr>
              <a:tr h="335099">
                <a:tc>
                  <a:txBody>
                    <a:bodyPr/>
                    <a:lstStyle/>
                    <a:p>
                      <a:pPr algn="l" fontAlgn="b"/>
                      <a:r>
                        <a:rPr lang="en-US" sz="1000" b="0" i="0" u="none" strike="noStrike">
                          <a:solidFill>
                            <a:srgbClr val="000000"/>
                          </a:solidFill>
                          <a:effectLst/>
                          <a:latin typeface="Comic Sans MS" panose="030F0702030302020204" pitchFamily="66" charset="0"/>
                        </a:rPr>
                        <a:t>Classified Salaries</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1,660.12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1,223,246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54565530"/>
                  </a:ext>
                </a:extLst>
              </a:tr>
              <a:tr h="335099">
                <a:tc>
                  <a:txBody>
                    <a:bodyPr/>
                    <a:lstStyle/>
                    <a:p>
                      <a:pPr algn="l" fontAlgn="b"/>
                      <a:r>
                        <a:rPr lang="en-US" sz="1000" b="0" i="0" u="none" strike="noStrike">
                          <a:solidFill>
                            <a:srgbClr val="000000"/>
                          </a:solidFill>
                          <a:effectLst/>
                          <a:latin typeface="Comic Sans MS" panose="030F0702030302020204" pitchFamily="66" charset="0"/>
                        </a:rPr>
                        <a:t>Employee Benefits</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3,170.64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2,336,253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84956270"/>
                  </a:ext>
                </a:extLst>
              </a:tr>
              <a:tr h="335099">
                <a:tc>
                  <a:txBody>
                    <a:bodyPr/>
                    <a:lstStyle/>
                    <a:p>
                      <a:pPr algn="l" fontAlgn="b"/>
                      <a:r>
                        <a:rPr lang="en-US" sz="1000" b="0" i="0" u="none" strike="noStrike">
                          <a:solidFill>
                            <a:srgbClr val="000000"/>
                          </a:solidFill>
                          <a:effectLst/>
                          <a:latin typeface="Comic Sans MS" panose="030F0702030302020204" pitchFamily="66" charset="0"/>
                        </a:rPr>
                        <a:t>Books and Supplies</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741.97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546,710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51730544"/>
                  </a:ext>
                </a:extLst>
              </a:tr>
              <a:tr h="335099">
                <a:tc>
                  <a:txBody>
                    <a:bodyPr/>
                    <a:lstStyle/>
                    <a:p>
                      <a:pPr algn="l" fontAlgn="b"/>
                      <a:r>
                        <a:rPr lang="en-US" sz="1000" b="0" i="0" u="none" strike="noStrike">
                          <a:solidFill>
                            <a:srgbClr val="000000"/>
                          </a:solidFill>
                          <a:effectLst/>
                          <a:latin typeface="Comic Sans MS" panose="030F0702030302020204" pitchFamily="66" charset="0"/>
                        </a:rPr>
                        <a:t>Services and Other Op Ex</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1,174.35 </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omic Sans MS" panose="030F0702030302020204" pitchFamily="66" charset="0"/>
                        </a:rPr>
                        <a:t> $          865,306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31465585"/>
                  </a:ext>
                </a:extLst>
              </a:tr>
              <a:tr h="335099">
                <a:tc>
                  <a:txBody>
                    <a:bodyPr/>
                    <a:lstStyle/>
                    <a:p>
                      <a:pPr algn="l" fontAlgn="b"/>
                      <a:r>
                        <a:rPr lang="en-US" sz="1000" b="0" i="0" u="none" strike="noStrike" dirty="0">
                          <a:solidFill>
                            <a:srgbClr val="000000"/>
                          </a:solidFill>
                          <a:effectLst/>
                          <a:latin typeface="Comic Sans MS" panose="030F0702030302020204" pitchFamily="66" charset="0"/>
                        </a:rPr>
                        <a:t>Capital Outlay</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omic Sans MS" panose="030F0702030302020204" pitchFamily="66" charset="0"/>
                        </a:rPr>
                        <a:t> $           38.31 </a:t>
                      </a:r>
                    </a:p>
                  </a:txBody>
                  <a:tcPr marL="0" marR="0" marT="0" marB="0" anchor="b">
                    <a:lnL>
                      <a:noFill/>
                    </a:lnL>
                    <a:lnR>
                      <a:noFill/>
                    </a:lnR>
                    <a:lnT>
                      <a:noFill/>
                    </a:lnT>
                    <a:lnB>
                      <a:noFill/>
                    </a:lnB>
                  </a:tcPr>
                </a:tc>
                <a:tc>
                  <a:txBody>
                    <a:bodyPr/>
                    <a:lstStyle/>
                    <a:p>
                      <a:pPr algn="l" fontAlgn="b"/>
                      <a:r>
                        <a:rPr lang="en-US" sz="1000" b="0" i="0" u="none" strike="noStrike" dirty="0">
                          <a:solidFill>
                            <a:srgbClr val="000000"/>
                          </a:solidFill>
                          <a:effectLst/>
                          <a:latin typeface="Comic Sans MS" panose="030F0702030302020204" pitchFamily="66" charset="0"/>
                        </a:rPr>
                        <a:t> $            28,231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900535522"/>
                  </a:ext>
                </a:extLst>
              </a:tr>
              <a:tr h="335099">
                <a:tc>
                  <a:txBody>
                    <a:bodyPr/>
                    <a:lstStyle/>
                    <a:p>
                      <a:pPr algn="l" fontAlgn="b"/>
                      <a:r>
                        <a:rPr lang="en-US" sz="1000" b="0" i="0" u="none" strike="noStrike">
                          <a:solidFill>
                            <a:srgbClr val="000000"/>
                          </a:solidFill>
                          <a:effectLst/>
                          <a:latin typeface="Comic Sans MS" panose="030F0702030302020204" pitchFamily="66" charset="0"/>
                        </a:rPr>
                        <a:t>Other Outgo - excluding transfers</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   </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630657088"/>
                  </a:ext>
                </a:extLst>
              </a:tr>
              <a:tr h="335099">
                <a:tc>
                  <a:txBody>
                    <a:bodyPr/>
                    <a:lstStyle/>
                    <a:p>
                      <a:pPr algn="l" fontAlgn="b"/>
                      <a:r>
                        <a:rPr lang="en-US" sz="1000" b="0" i="0" u="none" strike="noStrike">
                          <a:solidFill>
                            <a:srgbClr val="000000"/>
                          </a:solidFill>
                          <a:effectLst/>
                          <a:latin typeface="Comic Sans MS" panose="030F0702030302020204" pitchFamily="66" charset="0"/>
                        </a:rPr>
                        <a:t>Other Outgo - transfers</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omic Sans MS" panose="030F0702030302020204" pitchFamily="66" charset="0"/>
                        </a:rPr>
                        <a:t> $                   -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37206654"/>
                  </a:ext>
                </a:extLst>
              </a:tr>
              <a:tr h="335099">
                <a:tc>
                  <a:txBody>
                    <a:bodyPr/>
                    <a:lstStyle/>
                    <a:p>
                      <a:pPr algn="r" fontAlgn="b"/>
                      <a:r>
                        <a:rPr lang="en-US" sz="1000" b="1" i="0" u="none" strike="noStrike" dirty="0">
                          <a:solidFill>
                            <a:srgbClr val="000000"/>
                          </a:solidFill>
                          <a:effectLst/>
                          <a:latin typeface="Comic Sans MS" panose="030F0702030302020204" pitchFamily="66" charset="0"/>
                        </a:rPr>
                        <a:t>TOTAL EXPENDITURES</a:t>
                      </a:r>
                    </a:p>
                  </a:txBody>
                  <a:tcPr marL="0" marR="0" marT="0" marB="0" anchor="b">
                    <a:lnL>
                      <a:noFill/>
                    </a:lnL>
                    <a:lnR>
                      <a:noFill/>
                    </a:lnR>
                    <a:lnT>
                      <a:noFill/>
                    </a:lnT>
                    <a:lnB>
                      <a:noFill/>
                    </a:lnB>
                  </a:tcPr>
                </a:tc>
                <a:tc>
                  <a:txBody>
                    <a:bodyPr/>
                    <a:lstStyle/>
                    <a:p>
                      <a:pPr algn="l" fontAlgn="b"/>
                      <a:r>
                        <a:rPr lang="en-US" sz="1000" b="1" i="0" u="none" strike="noStrike">
                          <a:solidFill>
                            <a:srgbClr val="000000"/>
                          </a:solidFill>
                          <a:effectLst/>
                          <a:latin typeface="Comic Sans MS" panose="030F0702030302020204" pitchFamily="66" charset="0"/>
                        </a:rPr>
                        <a:t> $    13,072.30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a:solidFill>
                            <a:srgbClr val="000000"/>
                          </a:solidFill>
                          <a:effectLst/>
                          <a:latin typeface="Comic Sans MS" panose="030F0702030302020204" pitchFamily="66" charset="0"/>
                        </a:rPr>
                        <a:t> $       9,632,193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0727676"/>
                  </a:ext>
                </a:extLst>
              </a:tr>
              <a:tr h="273043">
                <a:tc>
                  <a:txBody>
                    <a:bodyPr/>
                    <a:lstStyle/>
                    <a:p>
                      <a:pPr algn="l" fontAlgn="b"/>
                      <a:endParaRPr lang="en-US" sz="1000" b="1"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04944165"/>
                  </a:ext>
                </a:extLst>
              </a:tr>
              <a:tr h="335099">
                <a:tc>
                  <a:txBody>
                    <a:bodyPr/>
                    <a:lstStyle/>
                    <a:p>
                      <a:pPr algn="l" fontAlgn="b"/>
                      <a:r>
                        <a:rPr lang="en-US" sz="1000" b="0" i="0" u="none" strike="noStrike">
                          <a:solidFill>
                            <a:srgbClr val="000000"/>
                          </a:solidFill>
                          <a:effectLst/>
                          <a:latin typeface="Comic Sans MS" panose="030F0702030302020204" pitchFamily="66" charset="0"/>
                        </a:rPr>
                        <a:t>Transfers Out &amp; Other</a:t>
                      </a:r>
                    </a:p>
                  </a:txBody>
                  <a:tcPr marL="0" marR="0" marT="0" marB="0" anchor="b">
                    <a:lnL>
                      <a:noFill/>
                    </a:lnL>
                    <a:lnR>
                      <a:noFill/>
                    </a:lnR>
                    <a:lnT>
                      <a:noFill/>
                    </a:lnT>
                    <a:lnB>
                      <a:noFill/>
                    </a:lnB>
                  </a:tcPr>
                </a:tc>
                <a:tc>
                  <a:txBody>
                    <a:bodyPr/>
                    <a:lstStyle/>
                    <a:p>
                      <a:pPr algn="l" fontAlgn="b"/>
                      <a:r>
                        <a:rPr lang="en-US" sz="1000" b="0" i="0" u="none" strike="noStrike">
                          <a:solidFill>
                            <a:srgbClr val="000000"/>
                          </a:solidFill>
                          <a:effectLst/>
                          <a:latin typeface="Comic Sans MS" panose="030F0702030302020204" pitchFamily="66" charset="0"/>
                        </a:rPr>
                        <a:t> $      4,451.36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omic Sans MS" panose="030F0702030302020204" pitchFamily="66" charset="0"/>
                        </a:rPr>
                        <a:t> $       3,279,942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36907723"/>
                  </a:ext>
                </a:extLst>
              </a:tr>
              <a:tr h="335099">
                <a:tc>
                  <a:txBody>
                    <a:bodyPr/>
                    <a:lstStyle/>
                    <a:p>
                      <a:pPr algn="r" fontAlgn="b"/>
                      <a:r>
                        <a:rPr lang="en-US" sz="1000" b="1" i="0" u="none" strike="noStrike" dirty="0">
                          <a:solidFill>
                            <a:srgbClr val="000000"/>
                          </a:solidFill>
                          <a:effectLst/>
                          <a:latin typeface="Comic Sans MS" panose="030F0702030302020204" pitchFamily="66" charset="0"/>
                        </a:rPr>
                        <a:t>Total Uses</a:t>
                      </a:r>
                    </a:p>
                  </a:txBody>
                  <a:tcPr marL="0" marR="0" marT="0" marB="0" anchor="b">
                    <a:lnL>
                      <a:noFill/>
                    </a:lnL>
                    <a:lnR>
                      <a:noFill/>
                    </a:lnR>
                    <a:lnT>
                      <a:noFill/>
                    </a:lnT>
                    <a:lnB>
                      <a:noFill/>
                    </a:lnB>
                  </a:tcPr>
                </a:tc>
                <a:tc>
                  <a:txBody>
                    <a:bodyPr/>
                    <a:lstStyle/>
                    <a:p>
                      <a:pPr algn="l" fontAlgn="b"/>
                      <a:r>
                        <a:rPr lang="en-US" sz="1000" b="1" i="0" u="none" strike="noStrike" dirty="0">
                          <a:solidFill>
                            <a:srgbClr val="000000"/>
                          </a:solidFill>
                          <a:effectLst/>
                          <a:latin typeface="Comic Sans MS" panose="030F0702030302020204" pitchFamily="66" charset="0"/>
                        </a:rPr>
                        <a:t> $    17,523.66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1" i="0" u="none" strike="noStrike" dirty="0">
                          <a:solidFill>
                            <a:srgbClr val="000000"/>
                          </a:solidFill>
                          <a:effectLst/>
                          <a:latin typeface="Comic Sans MS" panose="030F0702030302020204" pitchFamily="66" charset="0"/>
                        </a:rPr>
                        <a:t> $      12,912,135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07108564"/>
                  </a:ext>
                </a:extLst>
              </a:tr>
              <a:tr h="273043">
                <a:tc>
                  <a:txBody>
                    <a:bodyPr/>
                    <a:lstStyle/>
                    <a:p>
                      <a:pPr algn="l" fontAlgn="b"/>
                      <a:endParaRPr lang="en-US" sz="1000" b="1"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1"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94219929"/>
                  </a:ext>
                </a:extLst>
              </a:tr>
            </a:tbl>
          </a:graphicData>
        </a:graphic>
      </p:graphicFrame>
      <p:graphicFrame>
        <p:nvGraphicFramePr>
          <p:cNvPr id="6" name="Chart 5"/>
          <p:cNvGraphicFramePr/>
          <p:nvPr>
            <p:extLst>
              <p:ext uri="{D42A27DB-BD31-4B8C-83A1-F6EECF244321}">
                <p14:modId xmlns:p14="http://schemas.microsoft.com/office/powerpoint/2010/main" val="2870415114"/>
              </p:ext>
            </p:extLst>
          </p:nvPr>
        </p:nvGraphicFramePr>
        <p:xfrm>
          <a:off x="6162874" y="1492697"/>
          <a:ext cx="5580993" cy="4729427"/>
        </p:xfrm>
        <a:graphic>
          <a:graphicData uri="http://schemas.openxmlformats.org/drawingml/2006/chart">
            <c:chart xmlns:c="http://schemas.openxmlformats.org/drawingml/2006/chart" xmlns:r="http://schemas.openxmlformats.org/officeDocument/2006/relationships" r:id="rId3"/>
          </a:graphicData>
        </a:graphic>
      </p:graphicFrame>
      <p:sp>
        <p:nvSpPr>
          <p:cNvPr id="5" name="Right Brace 4"/>
          <p:cNvSpPr/>
          <p:nvPr/>
        </p:nvSpPr>
        <p:spPr>
          <a:xfrm>
            <a:off x="5532744" y="2207173"/>
            <a:ext cx="170076" cy="89337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ysClr val="windowText" lastClr="000000"/>
                </a:solidFill>
              </a:ln>
              <a:solidFill>
                <a:srgbClr val="FF0000"/>
              </a:solidFill>
            </a:endParaRPr>
          </a:p>
        </p:txBody>
      </p:sp>
      <p:sp>
        <p:nvSpPr>
          <p:cNvPr id="9" name="TextBox 8"/>
          <p:cNvSpPr txBox="1"/>
          <p:nvPr/>
        </p:nvSpPr>
        <p:spPr>
          <a:xfrm>
            <a:off x="5702820" y="2515361"/>
            <a:ext cx="1162836" cy="276999"/>
          </a:xfrm>
          <a:prstGeom prst="rect">
            <a:avLst/>
          </a:prstGeom>
          <a:noFill/>
        </p:spPr>
        <p:txBody>
          <a:bodyPr wrap="square" rtlCol="0">
            <a:spAutoFit/>
          </a:bodyPr>
          <a:lstStyle/>
          <a:p>
            <a:r>
              <a:rPr lang="en-US" sz="1200" dirty="0" smtClean="0">
                <a:solidFill>
                  <a:srgbClr val="FF0000"/>
                </a:solidFill>
              </a:rPr>
              <a:t>$ 8,191,946</a:t>
            </a:r>
            <a:endParaRPr lang="en-US" sz="1200" dirty="0">
              <a:solidFill>
                <a:srgbClr val="FF0000"/>
              </a:solidFill>
            </a:endParaRPr>
          </a:p>
        </p:txBody>
      </p:sp>
      <p:sp>
        <p:nvSpPr>
          <p:cNvPr id="10" name="TextBox 9"/>
          <p:cNvSpPr txBox="1"/>
          <p:nvPr/>
        </p:nvSpPr>
        <p:spPr>
          <a:xfrm>
            <a:off x="420998" y="6481740"/>
            <a:ext cx="12318124" cy="553998"/>
          </a:xfrm>
          <a:prstGeom prst="rect">
            <a:avLst/>
          </a:prstGeom>
          <a:noFill/>
        </p:spPr>
        <p:txBody>
          <a:bodyPr wrap="square" rtlCol="0">
            <a:spAutoFit/>
          </a:bodyPr>
          <a:lstStyle/>
          <a:p>
            <a:r>
              <a:rPr lang="en-US" sz="1200" dirty="0"/>
              <a:t>Note: Transfers out includes contributions to Fund </a:t>
            </a:r>
            <a:r>
              <a:rPr lang="en-US" sz="1200" dirty="0" smtClean="0"/>
              <a:t>12 (Child Development) </a:t>
            </a:r>
            <a:r>
              <a:rPr lang="en-US" sz="1200" dirty="0"/>
              <a:t>&amp; </a:t>
            </a:r>
            <a:r>
              <a:rPr lang="en-US" sz="1200" dirty="0" smtClean="0"/>
              <a:t>Fund 13 (Cafeteria), </a:t>
            </a:r>
            <a:r>
              <a:rPr lang="en-US" sz="1200" dirty="0"/>
              <a:t>which were used to cover </a:t>
            </a:r>
            <a:r>
              <a:rPr lang="en-US" sz="1200" dirty="0" smtClean="0"/>
              <a:t>Salaries &amp; Benefits </a:t>
            </a:r>
            <a:r>
              <a:rPr lang="en-US" sz="1200" dirty="0"/>
              <a:t>housed in those funds. </a:t>
            </a:r>
          </a:p>
          <a:p>
            <a:endParaRPr lang="en-US" dirty="0"/>
          </a:p>
        </p:txBody>
      </p:sp>
    </p:spTree>
    <p:extLst>
      <p:ext uri="{BB962C8B-B14F-4D97-AF65-F5344CB8AC3E}">
        <p14:creationId xmlns:p14="http://schemas.microsoft.com/office/powerpoint/2010/main" val="2729447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6</a:t>
            </a:fld>
            <a:endParaRPr lang="en-US"/>
          </a:p>
        </p:txBody>
      </p:sp>
      <p:sp>
        <p:nvSpPr>
          <p:cNvPr id="3" name="Title 2"/>
          <p:cNvSpPr>
            <a:spLocks noGrp="1"/>
          </p:cNvSpPr>
          <p:nvPr>
            <p:ph type="title"/>
          </p:nvPr>
        </p:nvSpPr>
        <p:spPr>
          <a:xfrm>
            <a:off x="581194" y="807586"/>
            <a:ext cx="11029616" cy="680498"/>
          </a:xfrm>
        </p:spPr>
        <p:txBody>
          <a:bodyPr>
            <a:noAutofit/>
          </a:bodyPr>
          <a:lstStyle/>
          <a:p>
            <a:pPr algn="ctr"/>
            <a:r>
              <a:rPr lang="en-US" sz="3600" dirty="0" smtClean="0"/>
              <a:t>Deficit Spending</a:t>
            </a:r>
            <a:endParaRPr lang="en-US" sz="3600" dirty="0"/>
          </a:p>
        </p:txBody>
      </p:sp>
      <p:sp>
        <p:nvSpPr>
          <p:cNvPr id="6" name="TextBox 5"/>
          <p:cNvSpPr txBox="1"/>
          <p:nvPr/>
        </p:nvSpPr>
        <p:spPr>
          <a:xfrm>
            <a:off x="204611" y="2278619"/>
            <a:ext cx="4334731" cy="3847207"/>
          </a:xfrm>
          <a:prstGeom prst="rect">
            <a:avLst/>
          </a:prstGeom>
          <a:noFill/>
          <a:ln w="12700">
            <a:solidFill>
              <a:schemeClr val="tx1"/>
            </a:solidFill>
          </a:ln>
        </p:spPr>
        <p:txBody>
          <a:bodyPr wrap="square" rtlCol="0">
            <a:spAutoFit/>
          </a:bodyPr>
          <a:lstStyle/>
          <a:p>
            <a:r>
              <a:rPr lang="en-US" sz="1600" dirty="0">
                <a:latin typeface="Arial" panose="020B0604020202020204" pitchFamily="34" charset="0"/>
                <a:cs typeface="Arial" panose="020B0604020202020204" pitchFamily="34" charset="0"/>
              </a:rPr>
              <a:t>D</a:t>
            </a:r>
            <a:r>
              <a:rPr lang="en-US" sz="1600" dirty="0" smtClean="0">
                <a:latin typeface="Arial" panose="020B0604020202020204" pitchFamily="34" charset="0"/>
                <a:cs typeface="Arial" panose="020B0604020202020204" pitchFamily="34" charset="0"/>
              </a:rPr>
              <a:t>eficit spending: When District Expenditures outpace Revenue allocations.</a:t>
            </a:r>
          </a:p>
          <a:p>
            <a:endParaRPr lang="en-US" sz="1600" dirty="0" smtClean="0">
              <a:latin typeface="Arial" panose="020B0604020202020204" pitchFamily="34" charset="0"/>
              <a:cs typeface="Arial" panose="020B0604020202020204" pitchFamily="34" charset="0"/>
            </a:endParaRPr>
          </a:p>
          <a:p>
            <a:pPr marL="342900" indent="-342900">
              <a:spcAft>
                <a:spcPts val="600"/>
              </a:spcAft>
              <a:buFont typeface="+mj-lt"/>
              <a:buAutoNum type="arabicPeriod"/>
            </a:pPr>
            <a:r>
              <a:rPr lang="en-US" sz="1600" dirty="0" smtClean="0">
                <a:latin typeface="Arial" panose="020B0604020202020204" pitchFamily="34" charset="0"/>
                <a:cs typeface="Arial" panose="020B0604020202020204" pitchFamily="34" charset="0"/>
              </a:rPr>
              <a:t>Significant contributions to Fund 12: Child Development ($118k), and Fund 13: </a:t>
            </a:r>
            <a:r>
              <a:rPr lang="en-US" sz="1600" dirty="0">
                <a:latin typeface="Arial" panose="020B0604020202020204" pitchFamily="34" charset="0"/>
                <a:cs typeface="Arial" panose="020B0604020202020204" pitchFamily="34" charset="0"/>
              </a:rPr>
              <a:t>C</a:t>
            </a:r>
            <a:r>
              <a:rPr lang="en-US" sz="1600" dirty="0" smtClean="0">
                <a:latin typeface="Arial" panose="020B0604020202020204" pitchFamily="34" charset="0"/>
                <a:cs typeface="Arial" panose="020B0604020202020204" pitchFamily="34" charset="0"/>
              </a:rPr>
              <a:t>afeteria Fund ($47k)</a:t>
            </a:r>
          </a:p>
          <a:p>
            <a:pPr marL="342900" indent="-342900">
              <a:spcAft>
                <a:spcPts val="600"/>
              </a:spcAft>
              <a:buFont typeface="+mj-lt"/>
              <a:buAutoNum type="arabicPeriod"/>
            </a:pPr>
            <a:r>
              <a:rPr lang="en-US" sz="1600" dirty="0" smtClean="0">
                <a:latin typeface="Arial" panose="020B0604020202020204" pitchFamily="34" charset="0"/>
                <a:cs typeface="Arial" panose="020B0604020202020204" pitchFamily="34" charset="0"/>
              </a:rPr>
              <a:t>Staffing costs</a:t>
            </a:r>
          </a:p>
          <a:p>
            <a:pPr marL="800100" lvl="1" indent="-342900">
              <a:spcAft>
                <a:spcPts val="600"/>
              </a:spcAft>
              <a:buFont typeface="+mj-lt"/>
              <a:buAutoNum type="arabicPeriod"/>
            </a:pPr>
            <a:r>
              <a:rPr lang="en-US" sz="1600" dirty="0" smtClean="0">
                <a:latin typeface="Arial" panose="020B0604020202020204" pitchFamily="34" charset="0"/>
                <a:cs typeface="Arial" panose="020B0604020202020204" pitchFamily="34" charset="0"/>
              </a:rPr>
              <a:t>Additional Classified support staff on temporary status to support </a:t>
            </a:r>
            <a:r>
              <a:rPr lang="en-US" sz="1600" dirty="0">
                <a:latin typeface="Arial" panose="020B0604020202020204" pitchFamily="34" charset="0"/>
                <a:cs typeface="Arial" panose="020B0604020202020204" pitchFamily="34" charset="0"/>
              </a:rPr>
              <a:t>COVID </a:t>
            </a:r>
            <a:r>
              <a:rPr lang="en-US" sz="1600" dirty="0" smtClean="0">
                <a:latin typeface="Arial" panose="020B0604020202020204" pitchFamily="34" charset="0"/>
                <a:cs typeface="Arial" panose="020B0604020202020204" pitchFamily="34" charset="0"/>
              </a:rPr>
              <a:t>protocols</a:t>
            </a:r>
          </a:p>
          <a:p>
            <a:pPr marL="800100" lvl="1" indent="-342900">
              <a:spcAft>
                <a:spcPts val="600"/>
              </a:spcAft>
              <a:buFont typeface="+mj-lt"/>
              <a:buAutoNum type="arabicPeriod"/>
            </a:pPr>
            <a:r>
              <a:rPr lang="en-US" sz="1600" dirty="0" smtClean="0">
                <a:latin typeface="Arial" panose="020B0604020202020204" pitchFamily="34" charset="0"/>
                <a:cs typeface="Arial" panose="020B0604020202020204" pitchFamily="34" charset="0"/>
              </a:rPr>
              <a:t>COLA </a:t>
            </a:r>
            <a:r>
              <a:rPr lang="en-US" sz="1600" dirty="0">
                <a:latin typeface="Arial" panose="020B0604020202020204" pitchFamily="34" charset="0"/>
                <a:cs typeface="Arial" panose="020B0604020202020204" pitchFamily="34" charset="0"/>
              </a:rPr>
              <a:t>not keeping up with the increases in STRS &amp; </a:t>
            </a:r>
            <a:r>
              <a:rPr lang="en-US" sz="1600" dirty="0" smtClean="0">
                <a:latin typeface="Arial" panose="020B0604020202020204" pitchFamily="34" charset="0"/>
                <a:cs typeface="Arial" panose="020B0604020202020204" pitchFamily="34" charset="0"/>
              </a:rPr>
              <a:t>PERS</a:t>
            </a:r>
          </a:p>
          <a:p>
            <a:pPr marL="342900" indent="-342900">
              <a:spcAft>
                <a:spcPts val="600"/>
              </a:spcAft>
              <a:buFont typeface="+mj-lt"/>
              <a:buAutoNum type="arabicPeriod"/>
            </a:pPr>
            <a:r>
              <a:rPr lang="en-US" sz="1600" dirty="0" smtClean="0">
                <a:latin typeface="Arial" panose="020B0604020202020204" pitchFamily="34" charset="0"/>
                <a:cs typeface="Arial" panose="020B0604020202020204" pitchFamily="34" charset="0"/>
              </a:rPr>
              <a:t>Transfer to Fund 40 for capital improvement projects</a:t>
            </a:r>
          </a:p>
        </p:txBody>
      </p:sp>
      <p:pic>
        <p:nvPicPr>
          <p:cNvPr id="8" name="Picture 7"/>
          <p:cNvPicPr>
            <a:picLocks noChangeAspect="1"/>
          </p:cNvPicPr>
          <p:nvPr/>
        </p:nvPicPr>
        <p:blipFill>
          <a:blip r:embed="rId2"/>
          <a:stretch>
            <a:fillRect/>
          </a:stretch>
        </p:blipFill>
        <p:spPr>
          <a:xfrm>
            <a:off x="4670420" y="1968327"/>
            <a:ext cx="7314301" cy="4759044"/>
          </a:xfrm>
          <a:prstGeom prst="rect">
            <a:avLst/>
          </a:prstGeom>
          <a:ln>
            <a:solidFill>
              <a:schemeClr val="tx1"/>
            </a:solidFill>
          </a:ln>
        </p:spPr>
      </p:pic>
    </p:spTree>
    <p:extLst>
      <p:ext uri="{BB962C8B-B14F-4D97-AF65-F5344CB8AC3E}">
        <p14:creationId xmlns:p14="http://schemas.microsoft.com/office/powerpoint/2010/main" val="3347189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7</a:t>
            </a:fld>
            <a:endParaRPr lang="en-US"/>
          </a:p>
        </p:txBody>
      </p:sp>
      <p:sp>
        <p:nvSpPr>
          <p:cNvPr id="3" name="Title 2"/>
          <p:cNvSpPr>
            <a:spLocks noGrp="1"/>
          </p:cNvSpPr>
          <p:nvPr>
            <p:ph type="title"/>
          </p:nvPr>
        </p:nvSpPr>
        <p:spPr>
          <a:xfrm>
            <a:off x="581194" y="807586"/>
            <a:ext cx="11029616" cy="680498"/>
          </a:xfrm>
        </p:spPr>
        <p:txBody>
          <a:bodyPr>
            <a:noAutofit/>
          </a:bodyPr>
          <a:lstStyle/>
          <a:p>
            <a:pPr algn="ctr"/>
            <a:r>
              <a:rPr lang="en-US" sz="3600" dirty="0" smtClean="0"/>
              <a:t>Reserve assignments, </a:t>
            </a:r>
            <a:r>
              <a:rPr lang="en-US" sz="2400" dirty="0" smtClean="0"/>
              <a:t>Fund 01</a:t>
            </a:r>
            <a:endParaRPr lang="en-US" sz="3600" dirty="0"/>
          </a:p>
        </p:txBody>
      </p:sp>
      <p:sp>
        <p:nvSpPr>
          <p:cNvPr id="14" name="Right Arrow 13"/>
          <p:cNvSpPr/>
          <p:nvPr/>
        </p:nvSpPr>
        <p:spPr>
          <a:xfrm>
            <a:off x="1581235" y="6138699"/>
            <a:ext cx="825636" cy="223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1589301" y="3542926"/>
            <a:ext cx="859611" cy="280440"/>
          </a:xfrm>
          <a:prstGeom prst="rect">
            <a:avLst/>
          </a:prstGeom>
        </p:spPr>
      </p:pic>
      <p:pic>
        <p:nvPicPr>
          <p:cNvPr id="6" name="Picture 5"/>
          <p:cNvPicPr>
            <a:picLocks noChangeAspect="1"/>
          </p:cNvPicPr>
          <p:nvPr/>
        </p:nvPicPr>
        <p:blipFill>
          <a:blip r:embed="rId4"/>
          <a:stretch>
            <a:fillRect/>
          </a:stretch>
        </p:blipFill>
        <p:spPr>
          <a:xfrm>
            <a:off x="1547259" y="4373643"/>
            <a:ext cx="859611" cy="280440"/>
          </a:xfrm>
          <a:prstGeom prst="rect">
            <a:avLst/>
          </a:prstGeom>
        </p:spPr>
      </p:pic>
      <p:sp>
        <p:nvSpPr>
          <p:cNvPr id="4" name="Rounded Rectangle 3"/>
          <p:cNvSpPr/>
          <p:nvPr/>
        </p:nvSpPr>
        <p:spPr>
          <a:xfrm>
            <a:off x="2490953" y="4367478"/>
            <a:ext cx="6180081" cy="2275060"/>
          </a:xfrm>
          <a:prstGeom prst="roundRect">
            <a:avLst/>
          </a:prstGeom>
          <a:no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522825853"/>
              </p:ext>
            </p:extLst>
          </p:nvPr>
        </p:nvGraphicFramePr>
        <p:xfrm>
          <a:off x="2774733" y="1871670"/>
          <a:ext cx="5644054" cy="4665466"/>
        </p:xfrm>
        <a:graphic>
          <a:graphicData uri="http://schemas.openxmlformats.org/presentationml/2006/ole">
            <mc:AlternateContent xmlns:mc="http://schemas.openxmlformats.org/markup-compatibility/2006">
              <mc:Choice xmlns:v="urn:schemas-microsoft-com:vml" Requires="v">
                <p:oleObj spid="_x0000_s16401" name="Worksheet" r:id="rId5" imgW="3878757" imgH="4510929" progId="Excel.Sheet.12">
                  <p:embed/>
                </p:oleObj>
              </mc:Choice>
              <mc:Fallback>
                <p:oleObj name="Worksheet" r:id="rId5" imgW="3878757" imgH="4510929" progId="Excel.Sheet.12">
                  <p:embed/>
                  <p:pic>
                    <p:nvPicPr>
                      <p:cNvPr id="0" name=""/>
                      <p:cNvPicPr/>
                      <p:nvPr/>
                    </p:nvPicPr>
                    <p:blipFill>
                      <a:blip r:embed="rId6"/>
                      <a:stretch>
                        <a:fillRect/>
                      </a:stretch>
                    </p:blipFill>
                    <p:spPr>
                      <a:xfrm>
                        <a:off x="2774733" y="1871670"/>
                        <a:ext cx="5644054" cy="4665466"/>
                      </a:xfrm>
                      <a:prstGeom prst="rect">
                        <a:avLst/>
                      </a:prstGeom>
                    </p:spPr>
                  </p:pic>
                </p:oleObj>
              </mc:Fallback>
            </mc:AlternateContent>
          </a:graphicData>
        </a:graphic>
      </p:graphicFrame>
      <p:sp>
        <p:nvSpPr>
          <p:cNvPr id="9" name="Right Brace 8"/>
          <p:cNvSpPr/>
          <p:nvPr/>
        </p:nvSpPr>
        <p:spPr>
          <a:xfrm>
            <a:off x="8839199" y="4367478"/>
            <a:ext cx="325821" cy="1588659"/>
          </a:xfrm>
          <a:prstGeom prst="rightBrace">
            <a:avLst>
              <a:gd name="adj1" fmla="val 0"/>
              <a:gd name="adj2" fmla="val 50000"/>
            </a:avLst>
          </a:pr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9165020" y="4513863"/>
            <a:ext cx="1632799" cy="1200329"/>
          </a:xfrm>
          <a:prstGeom prst="rect">
            <a:avLst/>
          </a:prstGeom>
          <a:noFill/>
        </p:spPr>
        <p:txBody>
          <a:bodyPr wrap="square" rtlCol="0">
            <a:spAutoFit/>
          </a:bodyPr>
          <a:lstStyle/>
          <a:p>
            <a:pPr algn="ctr"/>
            <a:r>
              <a:rPr lang="en-US" dirty="0" smtClean="0"/>
              <a:t>Assigned Amounts</a:t>
            </a:r>
          </a:p>
          <a:p>
            <a:pPr algn="ctr"/>
            <a:r>
              <a:rPr lang="en-US" dirty="0" smtClean="0"/>
              <a:t>Total</a:t>
            </a:r>
          </a:p>
          <a:p>
            <a:pPr algn="ctr"/>
            <a:r>
              <a:rPr lang="en-US" dirty="0" smtClean="0"/>
              <a:t>$4,120,0000</a:t>
            </a:r>
            <a:endParaRPr lang="en-US" dirty="0"/>
          </a:p>
        </p:txBody>
      </p:sp>
    </p:spTree>
    <p:extLst>
      <p:ext uri="{BB962C8B-B14F-4D97-AF65-F5344CB8AC3E}">
        <p14:creationId xmlns:p14="http://schemas.microsoft.com/office/powerpoint/2010/main" val="967649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8</a:t>
            </a:fld>
            <a:endParaRPr lang="en-US"/>
          </a:p>
        </p:txBody>
      </p:sp>
      <p:sp>
        <p:nvSpPr>
          <p:cNvPr id="3" name="Title 2"/>
          <p:cNvSpPr>
            <a:spLocks noGrp="1"/>
          </p:cNvSpPr>
          <p:nvPr>
            <p:ph type="title"/>
          </p:nvPr>
        </p:nvSpPr>
        <p:spPr>
          <a:xfrm>
            <a:off x="581194" y="807586"/>
            <a:ext cx="11029616" cy="680498"/>
          </a:xfrm>
        </p:spPr>
        <p:txBody>
          <a:bodyPr>
            <a:noAutofit/>
          </a:bodyPr>
          <a:lstStyle/>
          <a:p>
            <a:pPr algn="ctr"/>
            <a:r>
              <a:rPr lang="en-US" sz="3600" dirty="0" smtClean="0"/>
              <a:t>Reserve assignments, </a:t>
            </a:r>
            <a:r>
              <a:rPr lang="en-US" sz="2400" dirty="0" smtClean="0"/>
              <a:t>Fund 01 + Fund 17</a:t>
            </a:r>
            <a:endParaRPr lang="en-US" sz="3600" dirty="0"/>
          </a:p>
        </p:txBody>
      </p:sp>
      <p:pic>
        <p:nvPicPr>
          <p:cNvPr id="8" name="Picture 7"/>
          <p:cNvPicPr>
            <a:picLocks noChangeAspect="1"/>
          </p:cNvPicPr>
          <p:nvPr/>
        </p:nvPicPr>
        <p:blipFill>
          <a:blip r:embed="rId2"/>
          <a:stretch>
            <a:fillRect/>
          </a:stretch>
        </p:blipFill>
        <p:spPr>
          <a:xfrm>
            <a:off x="256157" y="2276931"/>
            <a:ext cx="11729915" cy="2101106"/>
          </a:xfrm>
          <a:prstGeom prst="rect">
            <a:avLst/>
          </a:prstGeom>
        </p:spPr>
      </p:pic>
      <p:sp>
        <p:nvSpPr>
          <p:cNvPr id="11" name="TextBox 10"/>
          <p:cNvSpPr txBox="1"/>
          <p:nvPr/>
        </p:nvSpPr>
        <p:spPr>
          <a:xfrm>
            <a:off x="581193" y="4673600"/>
            <a:ext cx="11232115" cy="1477328"/>
          </a:xfrm>
          <a:prstGeom prst="rect">
            <a:avLst/>
          </a:prstGeom>
          <a:noFill/>
        </p:spPr>
        <p:txBody>
          <a:bodyPr wrap="square" rtlCol="0">
            <a:spAutoFit/>
          </a:bodyPr>
          <a:lstStyle/>
          <a:p>
            <a:r>
              <a:rPr lang="en-US" dirty="0"/>
              <a:t>The function of Fund 17 is to </a:t>
            </a:r>
            <a:r>
              <a:rPr lang="en-US" dirty="0" smtClean="0"/>
              <a:t>account for and accumulate </a:t>
            </a:r>
            <a:r>
              <a:rPr lang="en-US" dirty="0"/>
              <a:t>the district’s required </a:t>
            </a:r>
            <a:r>
              <a:rPr lang="en-US" dirty="0" smtClean="0"/>
              <a:t>minimum Required Reserve for Economic Uncertainty (REU).  While Fund 17 is authorized by statute, it does not meet the Generally Accepted Accounting Principals (GAAP) definition of a special revenue fund. Meaning, it functions effectively as an extension of the general fund and should be considered as such. Thus, when reviewing the district’s Unrestricted Reserves, it is important to also include Fund 17 to understand the full picture of the District’s ending financial position. </a:t>
            </a:r>
            <a:endParaRPr lang="en-US" dirty="0"/>
          </a:p>
        </p:txBody>
      </p:sp>
      <p:sp>
        <p:nvSpPr>
          <p:cNvPr id="5" name="TextBox 4"/>
          <p:cNvSpPr txBox="1"/>
          <p:nvPr/>
        </p:nvSpPr>
        <p:spPr>
          <a:xfrm>
            <a:off x="10558300" y="4103156"/>
            <a:ext cx="1347832" cy="215444"/>
          </a:xfrm>
          <a:prstGeom prst="rect">
            <a:avLst/>
          </a:prstGeom>
          <a:solidFill>
            <a:schemeClr val="bg1"/>
          </a:solidFill>
        </p:spPr>
        <p:txBody>
          <a:bodyPr wrap="square" rtlCol="0">
            <a:spAutoFit/>
          </a:bodyPr>
          <a:lstStyle/>
          <a:p>
            <a:endParaRPr lang="en-US" sz="800" dirty="0"/>
          </a:p>
        </p:txBody>
      </p:sp>
      <p:sp>
        <p:nvSpPr>
          <p:cNvPr id="4" name="TextBox 3"/>
          <p:cNvSpPr txBox="1"/>
          <p:nvPr/>
        </p:nvSpPr>
        <p:spPr>
          <a:xfrm>
            <a:off x="10674327" y="4013984"/>
            <a:ext cx="1311745" cy="369332"/>
          </a:xfrm>
          <a:prstGeom prst="rect">
            <a:avLst/>
          </a:prstGeom>
          <a:noFill/>
        </p:spPr>
        <p:txBody>
          <a:bodyPr wrap="square" rtlCol="0">
            <a:spAutoFit/>
          </a:bodyPr>
          <a:lstStyle/>
          <a:p>
            <a:r>
              <a:rPr lang="en-US" dirty="0" smtClean="0"/>
              <a:t>3,432,015</a:t>
            </a:r>
            <a:endParaRPr lang="en-US" dirty="0"/>
          </a:p>
        </p:txBody>
      </p:sp>
      <p:sp>
        <p:nvSpPr>
          <p:cNvPr id="6" name="TextBox 5"/>
          <p:cNvSpPr txBox="1"/>
          <p:nvPr/>
        </p:nvSpPr>
        <p:spPr>
          <a:xfrm>
            <a:off x="10564939" y="3550739"/>
            <a:ext cx="1195239" cy="338554"/>
          </a:xfrm>
          <a:prstGeom prst="rect">
            <a:avLst/>
          </a:prstGeom>
          <a:noFill/>
        </p:spPr>
        <p:txBody>
          <a:bodyPr wrap="square" rtlCol="0">
            <a:spAutoFit/>
          </a:bodyPr>
          <a:lstStyle/>
          <a:p>
            <a:r>
              <a:rPr lang="en-US" sz="1600" dirty="0" smtClean="0"/>
              <a:t>+ Fund 17</a:t>
            </a:r>
            <a:endParaRPr lang="en-US" sz="1600" dirty="0"/>
          </a:p>
        </p:txBody>
      </p:sp>
    </p:spTree>
    <p:extLst>
      <p:ext uri="{BB962C8B-B14F-4D97-AF65-F5344CB8AC3E}">
        <p14:creationId xmlns:p14="http://schemas.microsoft.com/office/powerpoint/2010/main" val="794200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269A5A3-1CD7-43A0-AE5F-EC136563A721}" type="slidenum">
              <a:rPr lang="en-US" smtClean="0"/>
              <a:t>9</a:t>
            </a:fld>
            <a:endParaRPr lang="en-US"/>
          </a:p>
        </p:txBody>
      </p:sp>
      <p:sp>
        <p:nvSpPr>
          <p:cNvPr id="3" name="Title 2"/>
          <p:cNvSpPr>
            <a:spLocks noGrp="1"/>
          </p:cNvSpPr>
          <p:nvPr>
            <p:ph type="title"/>
          </p:nvPr>
        </p:nvSpPr>
        <p:spPr>
          <a:xfrm>
            <a:off x="575894" y="727787"/>
            <a:ext cx="11029616" cy="1014132"/>
          </a:xfrm>
        </p:spPr>
        <p:txBody>
          <a:bodyPr>
            <a:normAutofit/>
          </a:bodyPr>
          <a:lstStyle/>
          <a:p>
            <a:pPr algn="ctr"/>
            <a:r>
              <a:rPr lang="en-US" sz="3600" dirty="0" smtClean="0"/>
              <a:t>Fund 12: Child Development</a:t>
            </a:r>
            <a:endParaRPr lang="en-US" dirty="0"/>
          </a:p>
        </p:txBody>
      </p:sp>
      <p:sp>
        <p:nvSpPr>
          <p:cNvPr id="5" name="Rectangle 4"/>
          <p:cNvSpPr/>
          <p:nvPr/>
        </p:nvSpPr>
        <p:spPr>
          <a:xfrm>
            <a:off x="761664" y="1573968"/>
            <a:ext cx="10843846" cy="716350"/>
          </a:xfrm>
          <a:prstGeom prst="rect">
            <a:avLst/>
          </a:prstGeom>
        </p:spPr>
        <p:txBody>
          <a:bodyPr wrap="square">
            <a:spAutoFit/>
          </a:bodyPr>
          <a:lstStyle/>
          <a:p>
            <a:pPr>
              <a:lnSpc>
                <a:spcPct val="200000"/>
              </a:lnSpc>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5819909" y="1932143"/>
            <a:ext cx="5971371" cy="4760869"/>
          </a:xfrm>
          <a:prstGeom prst="rect">
            <a:avLst/>
          </a:prstGeom>
          <a:ln>
            <a:solidFill>
              <a:schemeClr val="tx1"/>
            </a:solidFill>
          </a:ln>
        </p:spPr>
      </p:pic>
      <p:sp>
        <p:nvSpPr>
          <p:cNvPr id="7" name="Rounded Rectangle 6"/>
          <p:cNvSpPr/>
          <p:nvPr/>
        </p:nvSpPr>
        <p:spPr>
          <a:xfrm>
            <a:off x="11004331" y="3321269"/>
            <a:ext cx="861848" cy="336331"/>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8" name="Rounded Rectangle 7"/>
          <p:cNvSpPr/>
          <p:nvPr/>
        </p:nvSpPr>
        <p:spPr>
          <a:xfrm>
            <a:off x="11021493" y="5956137"/>
            <a:ext cx="861848" cy="33633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ounded Rectangle 8"/>
          <p:cNvSpPr/>
          <p:nvPr/>
        </p:nvSpPr>
        <p:spPr>
          <a:xfrm>
            <a:off x="11042513" y="6356681"/>
            <a:ext cx="861848" cy="336331"/>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p:cNvSpPr txBox="1"/>
          <p:nvPr/>
        </p:nvSpPr>
        <p:spPr>
          <a:xfrm>
            <a:off x="368436" y="1932143"/>
            <a:ext cx="5359411" cy="4770537"/>
          </a:xfrm>
          <a:prstGeom prst="rect">
            <a:avLst/>
          </a:prstGeom>
          <a:noFill/>
        </p:spPr>
        <p:txBody>
          <a:bodyPr wrap="square" rtlCol="0">
            <a:spAutoFit/>
          </a:bodyPr>
          <a:lstStyle/>
          <a:p>
            <a:r>
              <a:rPr lang="en-US" sz="1600" dirty="0"/>
              <a:t>The Child Development Fund was established </a:t>
            </a:r>
            <a:r>
              <a:rPr lang="en-US" sz="1600" dirty="0" smtClean="0"/>
              <a:t>to separately account </a:t>
            </a:r>
            <a:r>
              <a:rPr lang="en-US" sz="1600" dirty="0"/>
              <a:t>for the proceeds from specific</a:t>
            </a:r>
          </a:p>
          <a:p>
            <a:r>
              <a:rPr lang="en-US" sz="1600" dirty="0"/>
              <a:t>revenue sources, which by law, are restricted to the financing of preschool and afterschool </a:t>
            </a:r>
            <a:r>
              <a:rPr lang="en-US" sz="1600" dirty="0" smtClean="0"/>
              <a:t>programs. Revenue come solely from the Beyond the Bell Tuition Fees. </a:t>
            </a:r>
          </a:p>
          <a:p>
            <a:endParaRPr lang="en-US" sz="1600" dirty="0" smtClean="0"/>
          </a:p>
          <a:p>
            <a:r>
              <a:rPr lang="en-US" sz="1600" dirty="0" smtClean="0"/>
              <a:t>Expenditures </a:t>
            </a:r>
            <a:r>
              <a:rPr lang="en-US" sz="1600" dirty="0"/>
              <a:t>can be </a:t>
            </a:r>
            <a:r>
              <a:rPr lang="en-US" sz="1600" dirty="0" smtClean="0"/>
              <a:t>for salary and benefits for staff running the Child Development program, </a:t>
            </a:r>
            <a:r>
              <a:rPr lang="en-US" sz="1600" dirty="0"/>
              <a:t>administrative </a:t>
            </a:r>
            <a:r>
              <a:rPr lang="en-US" sz="1600" dirty="0" smtClean="0"/>
              <a:t>costs charged, </a:t>
            </a:r>
            <a:r>
              <a:rPr lang="en-US" sz="1600" dirty="0"/>
              <a:t>child development </a:t>
            </a:r>
            <a:r>
              <a:rPr lang="en-US" sz="1600" dirty="0" smtClean="0"/>
              <a:t>activities such as materials and supplies, </a:t>
            </a:r>
            <a:r>
              <a:rPr lang="en-US" sz="1600" dirty="0"/>
              <a:t>facilities and </a:t>
            </a:r>
            <a:r>
              <a:rPr lang="en-US" sz="1600" dirty="0" smtClean="0"/>
              <a:t>or repair.</a:t>
            </a:r>
            <a:r>
              <a:rPr lang="en-US" sz="1600" dirty="0"/>
              <a:t> </a:t>
            </a:r>
            <a:endParaRPr lang="en-US" sz="1600" dirty="0" smtClean="0"/>
          </a:p>
          <a:p>
            <a:endParaRPr lang="en-US" sz="1600" dirty="0" smtClean="0"/>
          </a:p>
          <a:p>
            <a:r>
              <a:rPr lang="en-US" sz="1600" dirty="0" smtClean="0"/>
              <a:t>Beginning </a:t>
            </a:r>
            <a:r>
              <a:rPr lang="en-US" sz="1600" dirty="0"/>
              <a:t>Fund </a:t>
            </a:r>
            <a:r>
              <a:rPr lang="en-US" sz="1600" dirty="0" smtClean="0"/>
              <a:t>Balance: </a:t>
            </a:r>
            <a:r>
              <a:rPr lang="en-US" sz="1600" dirty="0"/>
              <a:t>$ 139,496.72</a:t>
            </a:r>
          </a:p>
          <a:p>
            <a:r>
              <a:rPr lang="en-US" sz="1600" dirty="0"/>
              <a:t>Ending Fund </a:t>
            </a:r>
            <a:r>
              <a:rPr lang="en-US" sz="1600" dirty="0" smtClean="0"/>
              <a:t>Balance:        </a:t>
            </a:r>
            <a:r>
              <a:rPr lang="en-US" sz="1600" u="sng" dirty="0" smtClean="0"/>
              <a:t>    $ </a:t>
            </a:r>
            <a:r>
              <a:rPr lang="en-US" sz="1600" u="sng" dirty="0"/>
              <a:t>413.01</a:t>
            </a:r>
          </a:p>
          <a:p>
            <a:r>
              <a:rPr lang="en-US" sz="1600" dirty="0"/>
              <a:t>Change: </a:t>
            </a:r>
            <a:r>
              <a:rPr lang="en-US" sz="1600" dirty="0" smtClean="0"/>
              <a:t>                       </a:t>
            </a:r>
            <a:r>
              <a:rPr lang="en-US" sz="1600" dirty="0" smtClean="0">
                <a:solidFill>
                  <a:srgbClr val="FF0000"/>
                </a:solidFill>
              </a:rPr>
              <a:t>-$139,083.71</a:t>
            </a:r>
            <a:endParaRPr lang="en-US" sz="1600" dirty="0" smtClean="0"/>
          </a:p>
          <a:p>
            <a:endParaRPr lang="en-US" sz="1600" dirty="0"/>
          </a:p>
          <a:p>
            <a:r>
              <a:rPr lang="en-US" sz="1600" u="sng" dirty="0" smtClean="0"/>
              <a:t>Note: </a:t>
            </a:r>
            <a:r>
              <a:rPr lang="en-US" sz="1600" dirty="0" smtClean="0"/>
              <a:t>Beyond the Bell was not running during the 2020-21 school year, but Staff remained on full salary. </a:t>
            </a:r>
            <a:r>
              <a:rPr lang="en-US" sz="1600" dirty="0"/>
              <a:t> </a:t>
            </a:r>
            <a:r>
              <a:rPr lang="en-US" sz="1600" dirty="0" smtClean="0"/>
              <a:t>In total, the program ran a </a:t>
            </a:r>
            <a:r>
              <a:rPr lang="en-US" sz="1600" dirty="0" smtClean="0">
                <a:solidFill>
                  <a:srgbClr val="FF0000"/>
                </a:solidFill>
              </a:rPr>
              <a:t>-$257,460 deficit</a:t>
            </a:r>
            <a:r>
              <a:rPr lang="en-US" sz="1600" dirty="0" smtClean="0"/>
              <a:t>, and required a $118,376 contribution from the general fund to remain solvent.</a:t>
            </a:r>
          </a:p>
        </p:txBody>
      </p:sp>
    </p:spTree>
    <p:extLst>
      <p:ext uri="{BB962C8B-B14F-4D97-AF65-F5344CB8AC3E}">
        <p14:creationId xmlns:p14="http://schemas.microsoft.com/office/powerpoint/2010/main" val="413734016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8727</TotalTime>
  <Words>1719</Words>
  <Application>Microsoft Office PowerPoint</Application>
  <PresentationFormat>Widescreen</PresentationFormat>
  <Paragraphs>242</Paragraphs>
  <Slides>19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Comic Sans MS</vt:lpstr>
      <vt:lpstr>Gill Sans MT</vt:lpstr>
      <vt:lpstr>Wingdings 2</vt:lpstr>
      <vt:lpstr>Dividend</vt:lpstr>
      <vt:lpstr>Worksheet</vt:lpstr>
      <vt:lpstr>PowerPoint Presentation</vt:lpstr>
      <vt:lpstr>PowerPoint Presentation</vt:lpstr>
      <vt:lpstr>Fund 01 General Fund</vt:lpstr>
      <vt:lpstr>PowerPoint Presentation</vt:lpstr>
      <vt:lpstr>PowerPoint Presentation</vt:lpstr>
      <vt:lpstr>Deficit Spending</vt:lpstr>
      <vt:lpstr>Reserve assignments, Fund 01</vt:lpstr>
      <vt:lpstr>Reserve assignments, Fund 01 + Fund 17</vt:lpstr>
      <vt:lpstr>Fund 12: Child Development</vt:lpstr>
      <vt:lpstr>Fund 13: Cafeteria</vt:lpstr>
      <vt:lpstr>Fund 14: Deferred Maintenance</vt:lpstr>
      <vt:lpstr>Fund 17: Special Reserve  other than Capital Outlay</vt:lpstr>
      <vt:lpstr>Fund 20: Other Postemployment Benefits</vt:lpstr>
      <vt:lpstr>Fund 25: Capital Outlay </vt:lpstr>
      <vt:lpstr>Fund 35: County Schools Facilities Fund</vt:lpstr>
      <vt:lpstr>Fund 40: Special Reserve  for Capital Facilities</vt:lpstr>
      <vt:lpstr>Fund 51: Bond Interest  and Redemption Fund</vt:lpstr>
      <vt:lpstr> Supplementary Forms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Gravenstein Union School District</dc:title>
  <dc:creator>Wanda Holden</dc:creator>
  <cp:lastModifiedBy>Katie Anderson</cp:lastModifiedBy>
  <cp:revision>335</cp:revision>
  <cp:lastPrinted>2021-09-10T16:49:27Z</cp:lastPrinted>
  <dcterms:created xsi:type="dcterms:W3CDTF">2017-03-05T21:23:26Z</dcterms:created>
  <dcterms:modified xsi:type="dcterms:W3CDTF">2021-09-14T23:25:40Z</dcterms:modified>
</cp:coreProperties>
</file>