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3"/>
  </p:notesMasterIdLst>
  <p:sldIdLst>
    <p:sldId id="256" r:id="rId2"/>
    <p:sldId id="263" r:id="rId3"/>
    <p:sldId id="287" r:id="rId4"/>
    <p:sldId id="274" r:id="rId5"/>
    <p:sldId id="280" r:id="rId6"/>
    <p:sldId id="277" r:id="rId7"/>
    <p:sldId id="288" r:id="rId8"/>
    <p:sldId id="272" r:id="rId9"/>
    <p:sldId id="275" r:id="rId10"/>
    <p:sldId id="285" r:id="rId11"/>
    <p:sldId id="271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9" autoAdjust="0"/>
    <p:restoredTop sz="90487" autoAdjust="0"/>
  </p:normalViewPr>
  <p:slideViewPr>
    <p:cSldViewPr snapToGrid="0">
      <p:cViewPr varScale="1">
        <p:scale>
          <a:sx n="90" d="100"/>
          <a:sy n="90" d="100"/>
        </p:scale>
        <p:origin x="8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7" cy="466578"/>
          </a:xfrm>
          <a:prstGeom prst="rect">
            <a:avLst/>
          </a:prstGeom>
        </p:spPr>
        <p:txBody>
          <a:bodyPr vert="horz" lIns="92108" tIns="46053" rIns="92108" bIns="460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72" y="0"/>
            <a:ext cx="3037627" cy="466578"/>
          </a:xfrm>
          <a:prstGeom prst="rect">
            <a:avLst/>
          </a:prstGeom>
        </p:spPr>
        <p:txBody>
          <a:bodyPr vert="horz" lIns="92108" tIns="46053" rIns="92108" bIns="46053" rtlCol="0"/>
          <a:lstStyle>
            <a:lvl1pPr algn="r">
              <a:defRPr sz="1200"/>
            </a:lvl1pPr>
          </a:lstStyle>
          <a:p>
            <a:fld id="{78646213-5494-418C-AD97-90BCB2247D7D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3" rIns="92108" bIns="460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3" y="4474035"/>
            <a:ext cx="5607679" cy="3660718"/>
          </a:xfrm>
          <a:prstGeom prst="rect">
            <a:avLst/>
          </a:prstGeom>
        </p:spPr>
        <p:txBody>
          <a:bodyPr vert="horz" lIns="92108" tIns="46053" rIns="92108" bIns="4605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3"/>
            <a:ext cx="3037627" cy="466578"/>
          </a:xfrm>
          <a:prstGeom prst="rect">
            <a:avLst/>
          </a:prstGeom>
        </p:spPr>
        <p:txBody>
          <a:bodyPr vert="horz" lIns="92108" tIns="46053" rIns="92108" bIns="460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72" y="8829823"/>
            <a:ext cx="3037627" cy="466578"/>
          </a:xfrm>
          <a:prstGeom prst="rect">
            <a:avLst/>
          </a:prstGeom>
        </p:spPr>
        <p:txBody>
          <a:bodyPr vert="horz" lIns="92108" tIns="46053" rIns="92108" bIns="46053" rtlCol="0" anchor="b"/>
          <a:lstStyle>
            <a:lvl1pPr algn="r">
              <a:defRPr sz="1200"/>
            </a:lvl1pPr>
          </a:lstStyle>
          <a:p>
            <a:fld id="{774CA27B-0FD6-48D5-9420-B84418670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86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CA27B-0FD6-48D5-9420-B844186707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8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CA27B-0FD6-48D5-9420-B844186707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93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CA27B-0FD6-48D5-9420-B844186707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18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CA27B-0FD6-48D5-9420-B844186707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8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20A942C-9178-4A5B-97F8-F7F18C687B44}" type="datetime1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4076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B76-100A-4624-996E-40FB445B5D5E}" type="datetime1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2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F81D02-E163-417F-B17A-CC888260A168}" type="datetime1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7F6D-A893-48A6-AA7F-6CA0CF7AA3A2}" type="datetime1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7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CA301BF-2D76-4B0F-9925-2B872C4BA621}" type="datetime1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7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EFC06-9D4F-4644-A304-33CABA5DE497}" type="datetime1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6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E843-B69C-4DF1-B4E1-77A0EC1AA091}" type="datetime1">
              <a:rPr lang="en-US" smtClean="0"/>
              <a:t>6/1/2022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8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3418-EF57-4F78-AD8B-4CF95DBB7DF3}" type="datetime1">
              <a:rPr lang="en-US" smtClean="0"/>
              <a:t>6/1/2022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F45B-0922-4D26-B74B-E5B5A793D0CD}" type="datetime1">
              <a:rPr lang="en-US" smtClean="0"/>
              <a:t>6/1/2022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035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E6E160-8D1E-4977-9A16-BB00AC8F601D}" type="datetime1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424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7BC4-C7C5-4D5D-9463-521701BAEB1F}" type="datetime1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1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A2B6ACA-CDE1-40AD-BEA9-FE7903827B1D}" type="datetime1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372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3475" y="2814756"/>
            <a:ext cx="5165938" cy="2894927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2022-23 Adopted Budget</a:t>
            </a:r>
            <a:endParaRPr lang="en-US" sz="2400" dirty="0" smtClean="0"/>
          </a:p>
          <a:p>
            <a:r>
              <a:rPr lang="en-US" dirty="0" smtClean="0"/>
              <a:t>Presented to the Board of Trustees on</a:t>
            </a:r>
          </a:p>
          <a:p>
            <a:endParaRPr lang="en-US" sz="2800" dirty="0" smtClean="0"/>
          </a:p>
          <a:p>
            <a:r>
              <a:rPr lang="en-US" sz="2800" dirty="0" smtClean="0"/>
              <a:t>June 7, 2022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dirty="0" smtClean="0"/>
              <a:t>Katie Anderson, CBO</a:t>
            </a:r>
          </a:p>
          <a:p>
            <a:r>
              <a:rPr lang="en-US" dirty="0" smtClean="0"/>
              <a:t>David Rose, Superintendent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316" y="1500275"/>
            <a:ext cx="5160971" cy="4159846"/>
          </a:xfrm>
          <a:prstGeom prst="rect">
            <a:avLst/>
          </a:prstGeom>
          <a:ln w="3175">
            <a:solidFill>
              <a:srgbClr val="002060"/>
            </a:solidFill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10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Forms (SACS) AND ADDITIONAL NOTES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5894" y="1863630"/>
            <a:ext cx="108552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 </a:t>
            </a:r>
            <a:r>
              <a:rPr lang="en-US" dirty="0" smtClean="0"/>
              <a:t>CB: </a:t>
            </a:r>
            <a:r>
              <a:rPr lang="en-US" dirty="0" smtClean="0"/>
              <a:t>District Certification of </a:t>
            </a:r>
            <a:r>
              <a:rPr lang="en-US" dirty="0" smtClean="0"/>
              <a:t>Adopted Budget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Form 01 </a:t>
            </a:r>
            <a:r>
              <a:rPr lang="en-US" dirty="0" smtClean="0"/>
              <a:t>CS: </a:t>
            </a:r>
            <a:r>
              <a:rPr lang="en-US" dirty="0" smtClean="0"/>
              <a:t>Standards and </a:t>
            </a:r>
            <a:r>
              <a:rPr lang="en-US" dirty="0" smtClean="0"/>
              <a:t>Criteria</a:t>
            </a:r>
          </a:p>
          <a:p>
            <a:endParaRPr lang="en-US" dirty="0"/>
          </a:p>
          <a:p>
            <a:r>
              <a:rPr lang="en-US" dirty="0" smtClean="0"/>
              <a:t>Form CC:  Worker’s Compensation Certification</a:t>
            </a:r>
          </a:p>
          <a:p>
            <a:endParaRPr lang="en-US" dirty="0" smtClean="0"/>
          </a:p>
          <a:p>
            <a:r>
              <a:rPr lang="en-US" dirty="0" smtClean="0"/>
              <a:t>Form ICR: Indirect Cost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5.71%</a:t>
            </a:r>
          </a:p>
          <a:p>
            <a:endParaRPr lang="en-US" dirty="0" smtClean="0"/>
          </a:p>
          <a:p>
            <a:r>
              <a:rPr lang="en-US" dirty="0" smtClean="0"/>
              <a:t>Form ESMOE: Every Student Succeeds Act Maintenance of Effort Expenditures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District will expend as much as last year on all </a:t>
            </a:r>
            <a:r>
              <a:rPr lang="en-US" dirty="0" smtClean="0"/>
              <a:t>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Form  A:  Attendance</a:t>
            </a:r>
            <a:endParaRPr lang="en-US" dirty="0" smtClean="0"/>
          </a:p>
          <a:p>
            <a:pPr algn="ctr"/>
            <a:r>
              <a:rPr lang="en-US" b="1" u="sng" dirty="0" smtClean="0"/>
              <a:t>Other </a:t>
            </a:r>
            <a:r>
              <a:rPr lang="en-US" b="1" u="sng" dirty="0" smtClean="0"/>
              <a:t>Notes</a:t>
            </a:r>
          </a:p>
          <a:p>
            <a:r>
              <a:rPr lang="en-US" dirty="0"/>
              <a:t>The District is currently in negotiations with </a:t>
            </a:r>
            <a:r>
              <a:rPr lang="en-US" dirty="0" smtClean="0"/>
              <a:t>the Classified </a:t>
            </a:r>
            <a:r>
              <a:rPr lang="en-US" dirty="0"/>
              <a:t>bargaining </a:t>
            </a:r>
            <a:r>
              <a:rPr lang="en-US" dirty="0" smtClean="0"/>
              <a:t>unit. </a:t>
            </a:r>
            <a:r>
              <a:rPr lang="en-US" dirty="0"/>
              <a:t>The </a:t>
            </a:r>
            <a:r>
              <a:rPr lang="en-US" dirty="0" smtClean="0"/>
              <a:t>all budget and MYP information does </a:t>
            </a:r>
            <a:r>
              <a:rPr lang="en-US" dirty="0"/>
              <a:t>not include any assumed </a:t>
            </a:r>
            <a:r>
              <a:rPr lang="en-US" dirty="0" smtClean="0"/>
              <a:t>settlements.  Please see Appendix A for more information on the Governor’s Proposed additional funding scenarios.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195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2951" y="2303191"/>
            <a:ext cx="628243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Questions?</a:t>
            </a:r>
            <a:endParaRPr lang="en-US" sz="8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0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6807" y="958467"/>
            <a:ext cx="10000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Key Budget Information </a:t>
            </a:r>
            <a:r>
              <a:rPr lang="en-US" sz="3200" dirty="0" smtClean="0">
                <a:solidFill>
                  <a:schemeClr val="bg1"/>
                </a:solidFill>
              </a:rPr>
              <a:t>for the 2022-23 Adopted Budget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6056" y="1920057"/>
            <a:ext cx="11251814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Recommended Certification Status: </a:t>
            </a:r>
            <a:r>
              <a:rPr lang="en-US" sz="2000" b="1" dirty="0" smtClean="0"/>
              <a:t>Positive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Enrollment: 775</a:t>
            </a:r>
            <a:endParaRPr lang="en-US" sz="2000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P</a:t>
            </a:r>
            <a:r>
              <a:rPr lang="en-US" sz="2000" dirty="0" smtClean="0"/>
              <a:t>rojected Average Daily Attendance (ADA</a:t>
            </a:r>
            <a:r>
              <a:rPr lang="en-US" sz="2000" dirty="0" smtClean="0"/>
              <a:t>): 731.91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Basic </a:t>
            </a:r>
            <a:r>
              <a:rPr lang="en-US" sz="2000" dirty="0"/>
              <a:t>Aid </a:t>
            </a:r>
            <a:r>
              <a:rPr lang="en-US" sz="2000" dirty="0" smtClean="0"/>
              <a:t>Supplemental (BAS</a:t>
            </a:r>
            <a:r>
              <a:rPr lang="en-US" sz="2000" dirty="0" smtClean="0"/>
              <a:t>): $ 950,000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Revenue: $ 10,462,780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Expenditures: $12,543,943</a:t>
            </a:r>
            <a:endParaRPr lang="en-US" sz="2000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Deficit </a:t>
            </a:r>
            <a:r>
              <a:rPr lang="en-US" sz="2000" dirty="0"/>
              <a:t>spending is projected to be </a:t>
            </a:r>
            <a:r>
              <a:rPr lang="en-US" sz="2000" dirty="0" smtClean="0">
                <a:solidFill>
                  <a:srgbClr val="FF0000"/>
                </a:solidFill>
              </a:rPr>
              <a:t>-$ 2,081,163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Ending Fund Balance = </a:t>
            </a:r>
            <a:r>
              <a:rPr lang="en-US" sz="2000" dirty="0" smtClean="0"/>
              <a:t>$ 5,211,195</a:t>
            </a:r>
            <a:endParaRPr lang="en-US" sz="2000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District Reserve </a:t>
            </a:r>
            <a:r>
              <a:rPr lang="en-US" sz="2000" dirty="0"/>
              <a:t>A</a:t>
            </a:r>
            <a:r>
              <a:rPr lang="en-US" sz="2000" dirty="0" smtClean="0"/>
              <a:t>ssignments: $ 4,100,000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Unassigned </a:t>
            </a:r>
            <a:r>
              <a:rPr lang="en-US" sz="2000" dirty="0" smtClean="0"/>
              <a:t>Balance = </a:t>
            </a:r>
            <a:r>
              <a:rPr lang="en-US" sz="2000" dirty="0" smtClean="0"/>
              <a:t>$ 56,457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No contributions planned to support other Funds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2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COLA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7728" y="2192471"/>
            <a:ext cx="108438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projected Cost of Living Adjustments estimates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provided from School Services of California. Current year LCFF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revenue is based on a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6.56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COLA.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968" y="4575167"/>
            <a:ext cx="115902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COLA will also be applied to special education, child nutrition, mandated block grant, and foster youth programs. In previous years, COLA only applied to LCFF funding.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Currently still being debated </a:t>
            </a:r>
            <a:r>
              <a:rPr lang="en-US" sz="2000" dirty="0" smtClean="0"/>
              <a:t>by</a:t>
            </a:r>
            <a:r>
              <a:rPr lang="en-US" sz="2000" dirty="0" smtClean="0"/>
              <a:t> the state legislator is an additional $2 - 10 billion in ongoing funding to Proposition 98 to increase the LCFF base funding above the 6.56 COLA.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10" y="3143528"/>
            <a:ext cx="11812984" cy="110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70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75757"/>
          </a:xfrm>
        </p:spPr>
        <p:txBody>
          <a:bodyPr/>
          <a:lstStyle/>
          <a:p>
            <a:pPr algn="ctr"/>
            <a:r>
              <a:rPr lang="en-US" dirty="0" smtClean="0"/>
              <a:t>Average Daily Attendance </a:t>
            </a:r>
            <a:r>
              <a:rPr lang="en-US" dirty="0"/>
              <a:t>&amp;</a:t>
            </a:r>
            <a:r>
              <a:rPr lang="en-US" dirty="0" smtClean="0"/>
              <a:t> Enrollment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266170" y="2011199"/>
            <a:ext cx="376502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Enrollment and ADA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Projections: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Cohort projection modeling used. TK ADA projected at 80% of enrollment for all years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Enrollment: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778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ADA: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731.91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including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SCOE and NPS ADA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estimate Enrollment/ADA percentage used in the budget is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94.07%.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Unduplicated Pupil Percentage used for Title funding and our supplemental calculation is estimated at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38.49% for the Charters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31.13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District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23" y="2011198"/>
            <a:ext cx="7850947" cy="46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01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7874" y="569367"/>
            <a:ext cx="10269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General Fund Revenue Sources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476" y="4815260"/>
            <a:ext cx="117117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LCFF sources </a:t>
            </a:r>
            <a:r>
              <a:rPr lang="en-US" sz="1600" dirty="0"/>
              <a:t>include state revenue generated from ADA, Education Protection Account, Property Taxes, and Basic Aid Supplemental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Federal </a:t>
            </a:r>
            <a:r>
              <a:rPr lang="en-US" sz="1600" dirty="0"/>
              <a:t>Revenues include </a:t>
            </a:r>
            <a:r>
              <a:rPr lang="en-US" sz="1600" dirty="0" smtClean="0"/>
              <a:t>GEER II, ESSSER II &amp; III, Title </a:t>
            </a:r>
            <a:r>
              <a:rPr lang="en-US" sz="1600" dirty="0"/>
              <a:t>I, II &amp; IV Funding, and Funding for Special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Other </a:t>
            </a:r>
            <a:r>
              <a:rPr lang="en-US" sz="1600" dirty="0"/>
              <a:t>State Revenues include </a:t>
            </a:r>
            <a:r>
              <a:rPr lang="en-US" sz="1600" dirty="0" smtClean="0"/>
              <a:t>Lottery, </a:t>
            </a:r>
            <a:r>
              <a:rPr lang="en-US" sz="1600" dirty="0"/>
              <a:t>Mandated Block Grant, </a:t>
            </a:r>
            <a:r>
              <a:rPr lang="en-US" sz="1600" dirty="0" smtClean="0"/>
              <a:t>Extended </a:t>
            </a:r>
            <a:r>
              <a:rPr lang="en-US" sz="1600" dirty="0"/>
              <a:t>Learning Opportunities </a:t>
            </a:r>
            <a:r>
              <a:rPr lang="en-US" sz="1600" dirty="0" smtClean="0"/>
              <a:t>Program, </a:t>
            </a:r>
            <a:r>
              <a:rPr lang="en-US" sz="1600" dirty="0"/>
              <a:t>Educator Effectiveness Block Grant, Special Education Early Intervention Preschool Grant</a:t>
            </a:r>
            <a:r>
              <a:rPr lang="en-US" sz="1600" dirty="0" smtClean="0"/>
              <a:t>, </a:t>
            </a:r>
            <a:r>
              <a:rPr lang="en-US" sz="1600" dirty="0"/>
              <a:t>Special Education Learning Recovery </a:t>
            </a:r>
            <a:r>
              <a:rPr lang="en-US" sz="1600" dirty="0" smtClean="0"/>
              <a:t>Grant and STRS-on-Behalf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Other </a:t>
            </a:r>
            <a:r>
              <a:rPr lang="en-US" sz="1600" dirty="0"/>
              <a:t>Local Revenues includes GPA donations, field trip </a:t>
            </a:r>
            <a:r>
              <a:rPr lang="en-US" sz="1600" dirty="0" smtClean="0"/>
              <a:t>donations and interest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Not included in revenue projections: Proposed funding from the Governor’s May Revision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 transfers in planned for any years</a:t>
            </a: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693" y="1492697"/>
            <a:ext cx="11320352" cy="31676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0453" y="1414393"/>
            <a:ext cx="4515182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72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35545" y="569367"/>
            <a:ext cx="9054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General Fund Expenditures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942" y="5288340"/>
            <a:ext cx="117845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Salary </a:t>
            </a:r>
            <a:r>
              <a:rPr lang="en-US" sz="1600" dirty="0"/>
              <a:t>&amp; Benefits categories have been updated to reflect budgeted </a:t>
            </a:r>
            <a:r>
              <a:rPr lang="en-US" sz="1600" dirty="0" smtClean="0"/>
              <a:t>expenditures and future incumbrancers for the 2023 June Extended Learning Opportunities Program (Jumpstart) . </a:t>
            </a:r>
            <a:r>
              <a:rPr lang="en-US" sz="1600" dirty="0"/>
              <a:t>Increases to </a:t>
            </a:r>
            <a:r>
              <a:rPr lang="en-US" sz="1600" dirty="0" smtClean="0"/>
              <a:t>salaries and benefits reflect negotiated settlements. Salary &amp; Benefits represent 84.4% of all expenditures.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Routine Restricted Maintenance funding used to support the Hillcrest Re-Roofing Project.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 transfers out planned for any years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032" y="1605516"/>
            <a:ext cx="11568096" cy="345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4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1909" y="2015607"/>
            <a:ext cx="7023653" cy="4143455"/>
          </a:xfrm>
        </p:spPr>
        <p:txBody>
          <a:bodyPr>
            <a:normAutofit/>
          </a:bodyPr>
          <a:lstStyle/>
          <a:p>
            <a:pPr marL="324000" lvl="1" indent="0">
              <a:buNone/>
            </a:pPr>
            <a:r>
              <a:rPr lang="en-US" sz="2000" dirty="0" smtClean="0"/>
              <a:t>Programs requiring contributions from the General Fund: </a:t>
            </a:r>
          </a:p>
          <a:p>
            <a:pPr marL="324000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Required Routine Restrict Maintenance - $357,537 </a:t>
            </a:r>
          </a:p>
          <a:p>
            <a:pPr lvl="1"/>
            <a:r>
              <a:rPr lang="en-US" sz="2000" dirty="0" smtClean="0"/>
              <a:t>Special Education - $229,060</a:t>
            </a:r>
            <a:endParaRPr lang="en-US" sz="2000" dirty="0" smtClean="0"/>
          </a:p>
          <a:p>
            <a:pPr lvl="1"/>
            <a:r>
              <a:rPr lang="en-US" sz="2000" dirty="0" smtClean="0"/>
              <a:t>Gravenstein Charter </a:t>
            </a:r>
            <a:r>
              <a:rPr lang="en-US" sz="2000" dirty="0" smtClean="0"/>
              <a:t>$ 1,150,000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Hillcrest </a:t>
            </a:r>
            <a:r>
              <a:rPr lang="en-US" sz="2000" dirty="0" smtClean="0">
                <a:solidFill>
                  <a:schemeClr val="tx1"/>
                </a:solidFill>
              </a:rPr>
              <a:t>Charter </a:t>
            </a:r>
            <a:r>
              <a:rPr lang="en-US" sz="2000" dirty="0" smtClean="0">
                <a:solidFill>
                  <a:schemeClr val="tx1"/>
                </a:solidFill>
              </a:rPr>
              <a:t>$ 1,300,000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Field Trips - $131,000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24000" lvl="1" indent="0">
              <a:buNone/>
            </a:pPr>
            <a:endParaRPr lang="en-US" dirty="0" smtClean="0"/>
          </a:p>
          <a:p>
            <a:pPr marL="324000" lvl="1" indent="0">
              <a:buNone/>
            </a:pPr>
            <a:r>
              <a:rPr lang="en-US" sz="2000" dirty="0" smtClean="0"/>
              <a:t>Total Planned Contribution = $3,167,711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3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Deficit Spending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0874" y="1964399"/>
            <a:ext cx="11870251" cy="480131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eficit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spending 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projected in all three years: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2022/23    $ (2,081,163)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2023/24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$ (2,020,723)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2024/25    $ (1,918,539)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Deficit spending is caused by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Ongoing contributions to support ongoing deficit spending at Gravenstein Elementary School Charter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($1,150,000),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Hillcrest Middle School Charter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($1,300,000).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Expenditures outpace LCFF Funding per student.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Increases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STRS &amp;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PERS significantly impact the gains from COLA.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75% of the COLA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will go towards STRS &amp; PERS increases in the 2022/23 year.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STRS rates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%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Yearly Increase        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PERS Rates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%          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Yearly Increase 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2022-23 increase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19.10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%   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$ 122,650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2022-23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of 25.37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%            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105,352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2023-24 projected 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19.10 %  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187,438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2023-24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projected 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25.20 %           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21,852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2024/25 projected at 19.10 %  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  21,048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2024-25 projected at 24.60 %           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           0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Certificated staff time supporting the Enrich! program for all District students</a:t>
            </a:r>
          </a:p>
        </p:txBody>
      </p:sp>
    </p:spTree>
    <p:extLst>
      <p:ext uri="{BB962C8B-B14F-4D97-AF65-F5344CB8AC3E}">
        <p14:creationId xmlns:p14="http://schemas.microsoft.com/office/powerpoint/2010/main" val="371082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631" y="1867079"/>
            <a:ext cx="10559879" cy="455625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680498"/>
          </a:xfrm>
        </p:spPr>
        <p:txBody>
          <a:bodyPr/>
          <a:lstStyle/>
          <a:p>
            <a:r>
              <a:rPr lang="en-US" dirty="0" smtClean="0"/>
              <a:t>Reserve assignments for fiscal stability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191402" y="5885856"/>
            <a:ext cx="825636" cy="223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402" y="6138699"/>
            <a:ext cx="859611" cy="28044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331238" y="5854061"/>
            <a:ext cx="5302865" cy="261741"/>
          </a:xfrm>
          <a:prstGeom prst="round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02868" y="5785850"/>
            <a:ext cx="1198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Required to be Positive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10403" y="6423337"/>
            <a:ext cx="595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Positive Certification is Recommended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764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15672</TotalTime>
  <Words>777</Words>
  <Application>Microsoft Office PowerPoint</Application>
  <PresentationFormat>Widescreen</PresentationFormat>
  <Paragraphs>106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Wingdings</vt:lpstr>
      <vt:lpstr>Wingdings 2</vt:lpstr>
      <vt:lpstr>Dividend</vt:lpstr>
      <vt:lpstr>PowerPoint Presentation</vt:lpstr>
      <vt:lpstr>PowerPoint Presentation</vt:lpstr>
      <vt:lpstr>COLA </vt:lpstr>
      <vt:lpstr>Average Daily Attendance &amp; Enrollment</vt:lpstr>
      <vt:lpstr>PowerPoint Presentation</vt:lpstr>
      <vt:lpstr>PowerPoint Presentation</vt:lpstr>
      <vt:lpstr>Contributions</vt:lpstr>
      <vt:lpstr>Deficit Spending</vt:lpstr>
      <vt:lpstr>Reserve assignments for fiscal stability</vt:lpstr>
      <vt:lpstr>Other Forms (SACS) AND ADDITIONAL NOTES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Gravenstein Union School District</dc:title>
  <dc:creator>Wanda Holden</dc:creator>
  <cp:lastModifiedBy>Katie Anderson</cp:lastModifiedBy>
  <cp:revision>379</cp:revision>
  <cp:lastPrinted>2022-06-01T23:22:43Z</cp:lastPrinted>
  <dcterms:created xsi:type="dcterms:W3CDTF">2017-03-05T21:23:26Z</dcterms:created>
  <dcterms:modified xsi:type="dcterms:W3CDTF">2022-06-07T20:34:44Z</dcterms:modified>
</cp:coreProperties>
</file>